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58"/>
  </p:notesMasterIdLst>
  <p:sldIdLst>
    <p:sldId id="256" r:id="rId2"/>
    <p:sldId id="293" r:id="rId3"/>
    <p:sldId id="298" r:id="rId4"/>
    <p:sldId id="343" r:id="rId5"/>
    <p:sldId id="311" r:id="rId6"/>
    <p:sldId id="312" r:id="rId7"/>
    <p:sldId id="313" r:id="rId8"/>
    <p:sldId id="314" r:id="rId9"/>
    <p:sldId id="346" r:id="rId10"/>
    <p:sldId id="316" r:id="rId11"/>
    <p:sldId id="318" r:id="rId12"/>
    <p:sldId id="344" r:id="rId13"/>
    <p:sldId id="321" r:id="rId14"/>
    <p:sldId id="322" r:id="rId15"/>
    <p:sldId id="323" r:id="rId16"/>
    <p:sldId id="324" r:id="rId17"/>
    <p:sldId id="325" r:id="rId18"/>
    <p:sldId id="328" r:id="rId19"/>
    <p:sldId id="331" r:id="rId20"/>
    <p:sldId id="332" r:id="rId21"/>
    <p:sldId id="333" r:id="rId22"/>
    <p:sldId id="334" r:id="rId23"/>
    <p:sldId id="335" r:id="rId24"/>
    <p:sldId id="360" r:id="rId25"/>
    <p:sldId id="356" r:id="rId26"/>
    <p:sldId id="270" r:id="rId27"/>
    <p:sldId id="271" r:id="rId28"/>
    <p:sldId id="272" r:id="rId29"/>
    <p:sldId id="273" r:id="rId30"/>
    <p:sldId id="274" r:id="rId31"/>
    <p:sldId id="357" r:id="rId32"/>
    <p:sldId id="361" r:id="rId33"/>
    <p:sldId id="268" r:id="rId34"/>
    <p:sldId id="269" r:id="rId35"/>
    <p:sldId id="276" r:id="rId36"/>
    <p:sldId id="354" r:id="rId37"/>
    <p:sldId id="351" r:id="rId38"/>
    <p:sldId id="352" r:id="rId39"/>
    <p:sldId id="353" r:id="rId40"/>
    <p:sldId id="258" r:id="rId41"/>
    <p:sldId id="294" r:id="rId42"/>
    <p:sldId id="358" r:id="rId43"/>
    <p:sldId id="355" r:id="rId44"/>
    <p:sldId id="307" r:id="rId45"/>
    <p:sldId id="297" r:id="rId46"/>
    <p:sldId id="299" r:id="rId47"/>
    <p:sldId id="301" r:id="rId48"/>
    <p:sldId id="300" r:id="rId49"/>
    <p:sldId id="349" r:id="rId50"/>
    <p:sldId id="279" r:id="rId51"/>
    <p:sldId id="359" r:id="rId52"/>
    <p:sldId id="302" r:id="rId53"/>
    <p:sldId id="347" r:id="rId54"/>
    <p:sldId id="348" r:id="rId55"/>
    <p:sldId id="305" r:id="rId56"/>
    <p:sldId id="304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8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zh-CN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52768F3F-0F8C-411A-A6B7-71E2AFED93D8}" type="datetimeFigureOut">
              <a:rPr lang="zh-CN" altLang="en-US"/>
              <a:pPr/>
              <a:t>2011/9/21</a:t>
            </a:fld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EC75FF20-5640-42B5-B2D9-DA144B5A914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558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6788"/>
            <a:fld id="{4CEC9CDF-68A3-4A4F-8BB5-EA669E32C188}" type="slidenum">
              <a:rPr lang="zh-CN" altLang="en-US" sz="1300"/>
              <a:pPr algn="r" defTabSz="966788"/>
              <a:t>26</a:t>
            </a:fld>
            <a:endParaRPr lang="en-US" altLang="zh-CN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53" tIns="48326" rIns="96653" bIns="48326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U0 water dissociation potential between Pd/Ni and Pt electrodes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Neutron activation analysis (NAA) Secondary ion mass spectrometry (SIMS) and EDX were used for products measurement. a variety of reaction products occur with masses lying well below and above that of the base electrode metal (Ni and Pd)</a:t>
            </a:r>
          </a:p>
          <a:p>
            <a:r>
              <a:rPr lang="en-US" altLang="zh-CN"/>
              <a:t>Widom and Larsen claimed that the theoretical transmutation calculations reasonably well match the Miley &amp; Patterson result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6788"/>
            <a:fld id="{8C794C81-5B33-4AED-93F0-94B4D70CF523}" type="slidenum">
              <a:rPr lang="zh-CN" altLang="en-US" sz="1300"/>
              <a:pPr algn="r" defTabSz="966788"/>
              <a:t>30</a:t>
            </a:fld>
            <a:endParaRPr lang="en-US" altLang="zh-CN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53" tIns="48326" rIns="96653" bIns="48326"/>
          <a:lstStyle/>
          <a:p>
            <a:r>
              <a:rPr lang="en-US" altLang="zh-CN"/>
              <a:t>Recording Time?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5222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222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5223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5223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3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223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5223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95954A-A4DB-45A2-B094-ECCE12168259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FE93EC-2138-4A46-9140-041EE603807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54570-A37A-49B8-9A52-63E7649CA3B1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08D8-357E-41D1-90D5-C56643C77B4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AFA54-5578-4359-8924-A6094A497A46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C64D3-C6FE-4D75-9DE5-5C2D7393C76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23AF6-D043-42F5-AE7C-4F605A0979E5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37897-6F3C-4C4C-B9AD-1C1CBC29584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3DA74-49E2-4294-AE3B-D01A390EDF57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0CDDA-760D-4129-AE1F-835A2E2E9CD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39899-E9CA-4DBF-AFC3-56B9837FDD7A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DAC4F-E9F7-4BDA-A654-0C122D7D7FA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AE807-216E-4C36-B79B-B293A9C2D9B6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809B1-3096-4CAC-A02F-30B3C3B08C8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ED352-23D6-4335-9AE0-6259BBD9953D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3B5C-8246-4E86-A186-64181C8A73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EAA3E-BA46-4F0E-A4D6-F8285F2D5F4B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B8512-1E20-44E5-AB4E-C3B5C3F4466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8F3C8-EB04-4C1A-ACBA-BCD5A9398D54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B3ACD-AD7E-42E4-AE88-2E3AD292149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8977E-52F6-49B4-B319-A9DA92E83153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20891-5F6B-4B71-88EA-DACC924B2E4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0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5120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宋体" pitchFamily="2" charset="-122"/>
              </a:defRPr>
            </a:lvl1pPr>
          </a:lstStyle>
          <a:p>
            <a:fld id="{1D9C3BD9-3A04-44D1-BC4C-59448DA67BCE}" type="datetime1">
              <a:rPr lang="zh-CN" altLang="en-US" smtClean="0"/>
              <a:t>2011/9/21</a:t>
            </a:fld>
            <a:endParaRPr lang="en-US" altLang="zh-CN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宋体" pitchFamily="2" charset="-122"/>
              </a:defRPr>
            </a:lvl1pPr>
          </a:lstStyle>
          <a:p>
            <a:fld id="{DCE99011-173A-48C6-A084-6101228D970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xlyang@illinois.edu" TargetMode="External"/><Relationship Id="rId2" Type="http://schemas.openxmlformats.org/officeDocument/2006/relationships/hyperlink" Target="mailto:ghmiley@uiuc.ed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24000"/>
            <a:ext cx="7772400" cy="2533650"/>
          </a:xfrm>
        </p:spPr>
        <p:txBody>
          <a:bodyPr/>
          <a:lstStyle/>
          <a:p>
            <a:r>
              <a:rPr lang="en-US" sz="3600" b="1" cap="all" dirty="0" smtClean="0"/>
              <a:t> </a:t>
            </a:r>
            <a:r>
              <a:rPr lang="en-US" sz="3600" b="1" cap="all" dirty="0" smtClean="0"/>
              <a:t>Nuclear Battery Using D-Clusters in </a:t>
            </a:r>
            <a:r>
              <a:rPr lang="en-US" sz="3600" b="1" cap="all" dirty="0" smtClean="0"/>
              <a:t>Nano-materials --- </a:t>
            </a:r>
            <a:r>
              <a:rPr lang="en-US" sz="3600" b="1" u="sng" cap="all" dirty="0" smtClean="0"/>
              <a:t>plus</a:t>
            </a:r>
            <a:r>
              <a:rPr lang="en-US" sz="3600" b="1" cap="all" dirty="0" smtClean="0"/>
              <a:t> some comments about prior H</a:t>
            </a:r>
            <a:r>
              <a:rPr lang="en-US" sz="3600" b="1" cap="all" baseline="-25000" dirty="0" smtClean="0"/>
              <a:t>2</a:t>
            </a:r>
            <a:r>
              <a:rPr lang="en-US" sz="3600" b="1" cap="all" dirty="0" smtClean="0"/>
              <a:t>-N</a:t>
            </a:r>
            <a:r>
              <a:rPr lang="en-US" sz="3600" b="1" dirty="0" smtClean="0"/>
              <a:t>i</a:t>
            </a:r>
            <a:r>
              <a:rPr lang="en-US" sz="3600" b="1" cap="all" dirty="0" smtClean="0"/>
              <a:t> power cell studies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648200"/>
            <a:ext cx="6324600" cy="129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 i="1" dirty="0">
                <a:solidFill>
                  <a:schemeClr val="bg2">
                    <a:lumMod val="50000"/>
                    <a:lumOff val="50000"/>
                  </a:schemeClr>
                </a:solidFill>
                <a:ea typeface="宋体" pitchFamily="2" charset="-122"/>
              </a:rPr>
              <a:t>George H. </a:t>
            </a:r>
            <a:r>
              <a:rPr lang="en-US" altLang="zh-CN" sz="20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宋体" pitchFamily="2" charset="-122"/>
              </a:rPr>
              <a:t>Miley</a:t>
            </a:r>
            <a:r>
              <a:rPr lang="en-US" altLang="zh-CN" sz="2000" b="1" i="1" baseline="30000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宋体" pitchFamily="2" charset="-122"/>
              </a:rPr>
              <a:t>1,3</a:t>
            </a:r>
            <a:r>
              <a:rPr lang="en-US" altLang="zh-CN" sz="2000" b="1" i="1" dirty="0" smtClean="0">
                <a:ea typeface="宋体" pitchFamily="2" charset="-122"/>
              </a:rPr>
              <a:t>, </a:t>
            </a:r>
            <a:r>
              <a:rPr lang="en-US" altLang="zh-CN" sz="2000" b="1" i="1" dirty="0" err="1">
                <a:ea typeface="宋体" pitchFamily="2" charset="-122"/>
              </a:rPr>
              <a:t>Xiaoling</a:t>
            </a:r>
            <a:r>
              <a:rPr lang="en-US" altLang="zh-CN" sz="2000" b="1" i="1" dirty="0">
                <a:ea typeface="宋体" pitchFamily="2" charset="-122"/>
              </a:rPr>
              <a:t>. Yang</a:t>
            </a:r>
            <a:r>
              <a:rPr lang="en-US" altLang="zh-CN" sz="2000" b="1" i="1" baseline="30000" dirty="0">
                <a:ea typeface="宋体" pitchFamily="2" charset="-122"/>
              </a:rPr>
              <a:t>1 </a:t>
            </a:r>
            <a:r>
              <a:rPr lang="en-US" altLang="zh-CN" sz="2000" b="1" i="1" dirty="0">
                <a:ea typeface="宋体" pitchFamily="2" charset="-122"/>
              </a:rPr>
              <a:t>, Heinrich </a:t>
            </a:r>
            <a:r>
              <a:rPr lang="en-US" altLang="zh-CN" sz="2000" b="1" i="1" dirty="0" smtClean="0">
                <a:ea typeface="宋体" pitchFamily="2" charset="-122"/>
              </a:rPr>
              <a:t>Hora</a:t>
            </a:r>
            <a:r>
              <a:rPr lang="en-US" altLang="zh-CN" sz="2000" b="1" i="1" baseline="30000" dirty="0" smtClean="0">
                <a:ea typeface="宋体" pitchFamily="2" charset="-122"/>
              </a:rPr>
              <a:t>2</a:t>
            </a:r>
            <a:r>
              <a:rPr lang="en-US" altLang="zh-CN" sz="2000" b="1" i="1" dirty="0" smtClean="0">
                <a:ea typeface="宋体" pitchFamily="2" charset="-122"/>
              </a:rPr>
              <a:t>  </a:t>
            </a:r>
            <a:endParaRPr lang="en-US" altLang="zh-CN" sz="2000" b="1" i="1" dirty="0">
              <a:ea typeface="宋体" pitchFamily="2" charset="-122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dirty="0">
                <a:ea typeface="宋体" pitchFamily="2" charset="-122"/>
              </a:rPr>
              <a:t>1, Department of  </a:t>
            </a:r>
            <a:r>
              <a:rPr lang="en-US" altLang="zh-CN" sz="1600" dirty="0" smtClean="0">
                <a:ea typeface="宋体" pitchFamily="2" charset="-122"/>
              </a:rPr>
              <a:t>Nuclear</a:t>
            </a:r>
            <a:r>
              <a:rPr lang="en-US" altLang="zh-CN" sz="1600" dirty="0">
                <a:ea typeface="宋体" pitchFamily="2" charset="-122"/>
              </a:rPr>
              <a:t>, Plasma and </a:t>
            </a:r>
            <a:r>
              <a:rPr lang="en-US" altLang="zh-CN" sz="1600" dirty="0" smtClean="0">
                <a:ea typeface="宋体" pitchFamily="2" charset="-122"/>
              </a:rPr>
              <a:t>Radiological </a:t>
            </a:r>
            <a:r>
              <a:rPr lang="en-US" altLang="zh-CN" sz="1600" dirty="0">
                <a:ea typeface="宋体" pitchFamily="2" charset="-122"/>
              </a:rPr>
              <a:t>Engineering, Univ. of Illinois, Urbana, IL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dirty="0">
                <a:ea typeface="宋体" pitchFamily="2" charset="-122"/>
              </a:rPr>
              <a:t>2. Dep. Theoretical Physics University of New South Wales, Sydney, </a:t>
            </a:r>
            <a:r>
              <a:rPr lang="en-US" altLang="zh-CN" sz="1600" dirty="0" smtClean="0">
                <a:ea typeface="宋体" pitchFamily="2" charset="-122"/>
              </a:rPr>
              <a:t>Australia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dirty="0" smtClean="0">
                <a:ea typeface="宋体" pitchFamily="2" charset="-122"/>
              </a:rPr>
              <a:t>   3. NPL Associates, INC., Champaign, IL 61821</a:t>
            </a:r>
            <a:endParaRPr lang="en-US" altLang="zh-CN" sz="1600" dirty="0"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500063"/>
            <a:ext cx="7771190" cy="747117"/>
          </a:xfrm>
        </p:spPr>
        <p:txBody>
          <a:bodyPr/>
          <a:lstStyle/>
          <a:p>
            <a:pPr defTabSz="864931"/>
            <a:r>
              <a:rPr lang="en-US" sz="4100" dirty="0"/>
              <a:t>Rational for Combined SIMS-NAA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05" y="1600200"/>
            <a:ext cx="7771190" cy="4757738"/>
          </a:xfrm>
        </p:spPr>
        <p:txBody>
          <a:bodyPr/>
          <a:lstStyle/>
          <a:p>
            <a:pPr marL="324349" indent="-324349" defTabSz="864931"/>
            <a:r>
              <a:rPr lang="en-US" sz="2400" dirty="0"/>
              <a:t>Analysis for a large number of isotopes needed. </a:t>
            </a:r>
          </a:p>
          <a:p>
            <a:pPr marL="324349" indent="-324349" defTabSz="864931"/>
            <a:r>
              <a:rPr lang="en-US" sz="2400" dirty="0"/>
              <a:t>NAA is time consuming and was limited to nine elements with appropriate cross sections where reference standards were available. </a:t>
            </a:r>
          </a:p>
          <a:p>
            <a:pPr marL="324349" indent="-324349" defTabSz="864931"/>
            <a:r>
              <a:rPr lang="en-US" sz="2400" dirty="0"/>
              <a:t>SIMS, with ultra low detection limits, could detect all isotopes rapidly, but it provides relative isotope concentrations and abundance ratios are more precisely than it does absolute concentrations. </a:t>
            </a:r>
          </a:p>
          <a:p>
            <a:pPr marL="324349" indent="-324349" defTabSz="864931"/>
            <a:r>
              <a:rPr lang="en-US" sz="2400" dirty="0"/>
              <a:t>Thus the SIMS concentration values were normalized to the more accurate NAA results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05" y="610196"/>
            <a:ext cx="7771190" cy="889992"/>
          </a:xfrm>
        </p:spPr>
        <p:txBody>
          <a:bodyPr/>
          <a:lstStyle/>
          <a:p>
            <a:r>
              <a:rPr lang="en-US" sz="3800"/>
              <a:t>SIMS Analysis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4349" indent="-324349" defTabSz="864931">
              <a:lnSpc>
                <a:spcPct val="90000"/>
              </a:lnSpc>
            </a:pPr>
            <a:r>
              <a:rPr lang="en-US"/>
              <a:t>Initial runs done in low resolution.</a:t>
            </a:r>
          </a:p>
          <a:p>
            <a:pPr marL="324349" indent="-324349" defTabSz="864931">
              <a:lnSpc>
                <a:spcPct val="90000"/>
              </a:lnSpc>
            </a:pPr>
            <a:r>
              <a:rPr lang="en-US"/>
              <a:t> conditions (off-set voltage, entrance/exit slits, field aperture, energy slit) optimized to minimize interferences.</a:t>
            </a:r>
          </a:p>
          <a:p>
            <a:pPr marL="324349" indent="-324349" defTabSz="864931">
              <a:lnSpc>
                <a:spcPct val="90000"/>
              </a:lnSpc>
            </a:pPr>
            <a:r>
              <a:rPr lang="en-US"/>
              <a:t>Isotopes of interest with possible interference then selected for high resolution.</a:t>
            </a:r>
          </a:p>
          <a:p>
            <a:pPr marL="324349" indent="-324349" defTabSz="864931">
              <a:lnSpc>
                <a:spcPct val="90000"/>
              </a:lnSpc>
            </a:pPr>
            <a:r>
              <a:rPr lang="en-US"/>
              <a:t>Error analysis considers interference effects, fractionalization, non-uniformity, small sample numbers.</a:t>
            </a:r>
          </a:p>
          <a:p>
            <a:pPr marL="324349" indent="-324349" defTabSz="864931">
              <a:lnSpc>
                <a:spcPct val="90000"/>
              </a:lnSpc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Operating Characteristics of Dual Focusing SIMS (CAMECA IMS 5f)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12</a:t>
            </a:fld>
            <a:endParaRPr lang="en-US" altLang="zh-CN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772400" cy="32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952500" y="217290"/>
            <a:ext cx="7905750" cy="782836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r>
              <a:rPr lang="en-US" sz="34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nkGothic Lt BT" pitchFamily="34" charset="0"/>
              </a:rPr>
              <a:t>Quantification of Isotopes by Combined SIMS &amp; NAA</a:t>
            </a:r>
            <a:endParaRPr lang="en-US"/>
          </a:p>
        </p:txBody>
      </p:sp>
      <p:sp>
        <p:nvSpPr>
          <p:cNvPr id="41987" name="Rectangle 3" descr="Brown marble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0"/>
            <a:ext cx="857250" cy="6858000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D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I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A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G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N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O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S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T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I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C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16000" y="5658446"/>
            <a:ext cx="7905750" cy="79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 algn="l"/>
            <a:r>
              <a:rPr lang="en-US" sz="2300">
                <a:latin typeface="Times New Roman" pitchFamily="18" charset="0"/>
              </a:rPr>
              <a:t>Mass Spectrum of a sample, indicates relative concentrations of species. Compare spectrum before and after electrolysis.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943429" y="1214438"/>
          <a:ext cx="8118929" cy="447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Document" r:id="rId5" imgW="7446600" imgH="4170240" progId="Word.Document.8">
                  <p:embed/>
                </p:oleObj>
              </mc:Choice>
              <mc:Fallback>
                <p:oleObj name="Document" r:id="rId5" imgW="7446600" imgH="4170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429" y="1214438"/>
                        <a:ext cx="8118929" cy="4473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AC4F-E9F7-4BDA-A654-0C122D7D7FA4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3144" y="428625"/>
            <a:ext cx="7804452" cy="2071688"/>
          </a:xfrm>
        </p:spPr>
        <p:txBody>
          <a:bodyPr/>
          <a:lstStyle/>
          <a:p>
            <a:pPr defTabSz="864931"/>
            <a:r>
              <a:rPr lang="en-US" sz="3400"/>
              <a:t>High-Resolution Mass Spectrum for 63Cu Isotope Identification. The Mass Range Analyzed is 62.85 to 63.05 amu, with a Total of 150 Channels, Going  of ~4625.</a:t>
            </a:r>
          </a:p>
        </p:txBody>
      </p:sp>
      <p:pic>
        <p:nvPicPr>
          <p:cNvPr id="75779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1144" y="2540497"/>
            <a:ext cx="6709833" cy="3903761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b="1"/>
              <a:t>Parameters for NAA Runs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96" y="2143126"/>
            <a:ext cx="9068405" cy="3897809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05" y="610196"/>
            <a:ext cx="7771190" cy="818555"/>
          </a:xfrm>
        </p:spPr>
        <p:txBody>
          <a:bodyPr/>
          <a:lstStyle/>
          <a:p>
            <a:r>
              <a:rPr lang="en-US" sz="3800"/>
              <a:t>NAA Detection System and Analysis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1190" cy="5214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The gamma-ray detector system had: a liquid N2 cooled high purity germanium (</a:t>
            </a:r>
            <a:r>
              <a:rPr lang="en-US" sz="2100" dirty="0" err="1"/>
              <a:t>HPGe</a:t>
            </a:r>
            <a:r>
              <a:rPr lang="en-US" sz="2100" dirty="0"/>
              <a:t>) crystal detector with an 18% relative efficiency (1.9-keV resolution for the 1332-keV </a:t>
            </a:r>
            <a:r>
              <a:rPr lang="en-US" sz="2100" dirty="0" err="1"/>
              <a:t>photopeak</a:t>
            </a:r>
            <a:r>
              <a:rPr lang="en-US" sz="2100" dirty="0"/>
              <a:t> of 60Co); A large </a:t>
            </a:r>
            <a:r>
              <a:rPr lang="en-US" sz="2100" dirty="0" err="1"/>
              <a:t>NaI</a:t>
            </a:r>
            <a:r>
              <a:rPr lang="en-US" sz="2100" dirty="0"/>
              <a:t>(T1) crystal ring detector outside the main detector; An ORTEC ADCAM PC-based </a:t>
            </a:r>
            <a:r>
              <a:rPr lang="en-US" sz="2100" dirty="0" err="1"/>
              <a:t>mutichannel</a:t>
            </a:r>
            <a:r>
              <a:rPr lang="en-US" sz="2100" dirty="0"/>
              <a:t> analyzer.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Compton suppression was used to further minimize the background.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A reference standard method was used to determine the comparative method for measuring the concentration of the element(s). This used simultaneous irradiation and -counting of a prepared NIST sample (one standard for each element to be estimated) along with the test sample.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The  spectrum data was processed using the Neutron Activation Data Analysis (NADA) code. The output  included concentration values in %, ppm, g or ppb units and associated errors.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Flux variations, high </a:t>
            </a:r>
            <a:r>
              <a:rPr lang="en-US" sz="2100" dirty="0" err="1"/>
              <a:t>deadtime</a:t>
            </a:r>
            <a:r>
              <a:rPr lang="en-US" sz="2100" dirty="0"/>
              <a:t> corrections, counting geometry, spectral and nuclear interference, as well as uranium fission interference were accounted for in analysis.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952500" y="217289"/>
            <a:ext cx="7905750" cy="1089422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r>
              <a:rPr lang="en-US" sz="34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nkGothic Lt BT" pitchFamily="34" charset="0"/>
              </a:rPr>
              <a:t>Typical NAA Spectrum</a:t>
            </a:r>
            <a:endParaRPr lang="en-US" sz="4800"/>
          </a:p>
        </p:txBody>
      </p:sp>
      <p:sp>
        <p:nvSpPr>
          <p:cNvPr id="46083" name="Rectangle 3" descr="Brown marble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0"/>
            <a:ext cx="857250" cy="6858000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 b="1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D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I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A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G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N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O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S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T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I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C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S</a:t>
            </a: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669143" y="1494234"/>
          <a:ext cx="5610679" cy="40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Document" r:id="rId5" imgW="5655960" imgH="4164480" progId="Word.Document.8">
                  <p:embed/>
                </p:oleObj>
              </mc:Choice>
              <mc:Fallback>
                <p:oleObj name="Document" r:id="rId5" imgW="5655960" imgH="4164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143" y="1494234"/>
                        <a:ext cx="5610679" cy="4067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7329715" y="1071563"/>
          <a:ext cx="1599595" cy="1592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Worksheet" r:id="rId7" imgW="1638605" imgH="2324288" progId="Excel.Sheet.8">
                  <p:embed/>
                </p:oleObj>
              </mc:Choice>
              <mc:Fallback>
                <p:oleObj name="Worksheet" r:id="rId7" imgW="1638605" imgH="23242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715" y="1071563"/>
                        <a:ext cx="1599595" cy="159246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6458857" y="1643062"/>
            <a:ext cx="870857" cy="135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180798" y="5551289"/>
            <a:ext cx="7963202" cy="8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 algn="l"/>
            <a:r>
              <a:rPr lang="en-US" sz="1700">
                <a:latin typeface="Times New Roman" pitchFamily="18" charset="0"/>
              </a:rPr>
              <a:t>Gamma spectrum with sample chart of concentrations. The spectrum of gamma-rays  is used to identify and quantify the element that emitted it, using a reference sample in the same run.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AC4F-E9F7-4BDA-A654-0C122D7D7FA4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428625"/>
            <a:ext cx="7771190" cy="1143000"/>
          </a:xfrm>
        </p:spPr>
        <p:txBody>
          <a:bodyPr/>
          <a:lstStyle/>
          <a:p>
            <a:pPr defTabSz="864931"/>
            <a:r>
              <a:rPr lang="en-US" sz="3400"/>
              <a:t>NAA Results Before and After Run Shows Large Increase in Nine Elements Selected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1" y="1379637"/>
            <a:ext cx="8457595" cy="5011043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05" y="285750"/>
            <a:ext cx="7771190" cy="1143000"/>
          </a:xfrm>
        </p:spPr>
        <p:txBody>
          <a:bodyPr/>
          <a:lstStyle/>
          <a:p>
            <a:r>
              <a:rPr lang="en-US"/>
              <a:t>Results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05" y="1285875"/>
            <a:ext cx="7771190" cy="4810125"/>
          </a:xfrm>
        </p:spPr>
        <p:txBody>
          <a:bodyPr/>
          <a:lstStyle/>
          <a:p>
            <a:pPr marL="324349" indent="-324349" defTabSz="864931"/>
            <a:r>
              <a:rPr lang="en-US"/>
              <a:t>Large increase in number of isotopes found after a run.</a:t>
            </a:r>
          </a:p>
          <a:p>
            <a:pPr marL="324349" indent="-324349" defTabSz="864931"/>
            <a:r>
              <a:rPr lang="en-US"/>
              <a:t>Four regions (“peaks”) of mass number have higher concentrations.</a:t>
            </a:r>
          </a:p>
          <a:p>
            <a:pPr marL="324349" indent="-324349" defTabSz="864931"/>
            <a:r>
              <a:rPr lang="en-US"/>
              <a:t>Concentrations appear to be much larger than possible due to impurities in cell.</a:t>
            </a:r>
          </a:p>
          <a:p>
            <a:pPr marL="324349" indent="-324349" defTabSz="864931"/>
            <a:r>
              <a:rPr lang="en-US"/>
              <a:t>Concentrations divided by run time defined as reaction production rate.</a:t>
            </a:r>
          </a:p>
          <a:p>
            <a:pPr marL="324349" indent="-324349" defTabSz="864931"/>
            <a:r>
              <a:rPr lang="en-US"/>
              <a:t>Isotopes in 39 elements show significant deviations from natural abundance.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Outline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8229600" cy="3505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Comments re prior light water Ni studies – Patterson Cell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More recent experiments using thin-film plate type electrodes conditioned for cluster formation.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Evidence for D-clusters and comments about theory</a:t>
            </a: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Possible triggering </a:t>
            </a:r>
            <a:r>
              <a:rPr lang="en-US" altLang="zh-CN" sz="2400" dirty="0" smtClean="0">
                <a:ea typeface="宋体" pitchFamily="2" charset="-122"/>
              </a:rPr>
              <a:t>methods the initiate  </a:t>
            </a:r>
            <a:r>
              <a:rPr lang="en-US" altLang="zh-CN" sz="2400" dirty="0" smtClean="0">
                <a:ea typeface="宋体" pitchFamily="2" charset="-122"/>
              </a:rPr>
              <a:t>nuclear reactions in these high density clusters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Preliminary gas loading </a:t>
            </a:r>
            <a:r>
              <a:rPr lang="en-US" altLang="zh-CN" sz="2400" dirty="0" smtClean="0">
                <a:ea typeface="宋体" pitchFamily="2" charset="-122"/>
              </a:rPr>
              <a:t>nanoparticle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experiment 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Road Map and Future goal of the LENR study for Nuclear Battery </a:t>
            </a:r>
            <a:r>
              <a:rPr lang="en-US" altLang="zh-CN" sz="2400" dirty="0" smtClean="0">
                <a:ea typeface="宋体" pitchFamily="2" charset="-122"/>
              </a:rPr>
              <a:t>applications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262" y="142875"/>
            <a:ext cx="8167310" cy="1285875"/>
          </a:xfrm>
        </p:spPr>
        <p:txBody>
          <a:bodyPr/>
          <a:lstStyle/>
          <a:p>
            <a:pPr defTabSz="864931"/>
            <a:r>
              <a:rPr lang="en-US" sz="3400"/>
              <a:t>Isotope Production Rates Show Large Yields of Key Elements and 4 “peak” Pattern </a:t>
            </a:r>
          </a:p>
        </p:txBody>
      </p:sp>
      <p:graphicFrame>
        <p:nvGraphicFramePr>
          <p:cNvPr id="839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98286" y="1465958"/>
          <a:ext cx="7772703" cy="503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Worksheet" r:id="rId3" imgW="5499567" imgH="3561899" progId="Excel.Sheet.8">
                  <p:embed/>
                </p:oleObj>
              </mc:Choice>
              <mc:Fallback>
                <p:oleObj name="Worksheet" r:id="rId3" imgW="5499567" imgH="356189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86" y="1465958"/>
                        <a:ext cx="7772703" cy="5034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05" y="214313"/>
            <a:ext cx="7771190" cy="1143000"/>
          </a:xfrm>
        </p:spPr>
        <p:txBody>
          <a:bodyPr/>
          <a:lstStyle/>
          <a:p>
            <a:pPr defTabSz="864931"/>
            <a:r>
              <a:rPr lang="en-US" sz="3600"/>
              <a:t>39 Elements Show Significant Isotope Shifts from Natural Abundance</a:t>
            </a:r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7405" y="1524000"/>
          <a:ext cx="7161893" cy="478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Worksheet" r:id="rId3" imgW="4976896" imgH="3323238" progId="Excel.Sheet.8">
                  <p:embed/>
                </p:oleObj>
              </mc:Choice>
              <mc:Fallback>
                <p:oleObj name="Worksheet" r:id="rId3" imgW="4976896" imgH="33232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405" y="1524000"/>
                        <a:ext cx="7161893" cy="4781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05" y="214313"/>
            <a:ext cx="7804452" cy="1143000"/>
          </a:xfrm>
        </p:spPr>
        <p:txBody>
          <a:bodyPr/>
          <a:lstStyle/>
          <a:p>
            <a:pPr defTabSz="864931"/>
            <a:r>
              <a:rPr lang="en-US" sz="4100" dirty="0"/>
              <a:t>Comparison of </a:t>
            </a:r>
            <a:r>
              <a:rPr lang="en-US" sz="4100" dirty="0" smtClean="0"/>
              <a:t> </a:t>
            </a:r>
            <a:r>
              <a:rPr lang="en-US" sz="4100" dirty="0"/>
              <a:t>Ti Run with Prior Data for Other </a:t>
            </a:r>
            <a:r>
              <a:rPr lang="en-US" sz="4100" dirty="0" smtClean="0"/>
              <a:t>Coatings Such as Ni</a:t>
            </a:r>
            <a:endParaRPr lang="en-US" sz="41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/>
          <a:stretch>
            <a:fillRect/>
          </a:stretch>
        </p:blipFill>
        <p:spPr>
          <a:xfrm>
            <a:off x="943429" y="1285875"/>
            <a:ext cx="7220857" cy="5500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05" y="610196"/>
            <a:ext cx="7771190" cy="818555"/>
          </a:xfrm>
        </p:spPr>
        <p:txBody>
          <a:bodyPr/>
          <a:lstStyle/>
          <a:p>
            <a:r>
              <a:rPr lang="en-US" dirty="0" smtClean="0"/>
              <a:t>Conclusions and relation to Rossi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1428750"/>
            <a:ext cx="7771190" cy="4643438"/>
          </a:xfrm>
        </p:spPr>
        <p:txBody>
          <a:bodyPr/>
          <a:lstStyle/>
          <a:p>
            <a:pPr marL="324349" indent="-324349" defTabSz="864931"/>
            <a:r>
              <a:rPr lang="en-US" sz="2000" dirty="0"/>
              <a:t>To summarize, this research </a:t>
            </a:r>
            <a:r>
              <a:rPr lang="en-US" sz="2000" dirty="0" smtClean="0"/>
              <a:t> </a:t>
            </a:r>
            <a:r>
              <a:rPr lang="en-US" sz="2000" dirty="0"/>
              <a:t>developed a unique SIMS-NAA analysis technique for studies of isotopes in thin films after undergoing electrolysis in a packed bed cell.</a:t>
            </a:r>
          </a:p>
          <a:p>
            <a:pPr marL="324349" indent="-324349" defTabSz="864931"/>
            <a:r>
              <a:rPr lang="en-US" sz="2000" dirty="0"/>
              <a:t>This technique combines the broad coverage of elements with SIMS and the absolute precision capability of NAA.</a:t>
            </a:r>
          </a:p>
          <a:p>
            <a:pPr marL="324349" indent="-324349" defTabSz="864931"/>
            <a:r>
              <a:rPr lang="en-US" sz="2000" dirty="0"/>
              <a:t>This technique should be applicable to a broad range of analysis problems of interest</a:t>
            </a:r>
            <a:r>
              <a:rPr lang="en-US" sz="2000" dirty="0" smtClean="0"/>
              <a:t>.</a:t>
            </a:r>
          </a:p>
          <a:p>
            <a:pPr marL="324349" indent="-324349" defTabSz="864931"/>
            <a:r>
              <a:rPr lang="en-US" sz="2000" dirty="0" smtClean="0"/>
              <a:t>I would suggest that this technique be applied to the Rossi cell</a:t>
            </a:r>
          </a:p>
          <a:p>
            <a:pPr marL="324349" indent="-324349" defTabSz="864931"/>
            <a:r>
              <a:rPr lang="en-US" sz="2000" dirty="0" smtClean="0"/>
              <a:t>A key issue – are these product &amp; associated reactions responsible for the excess heat? As shown in later slides, the answer seems to be that these reactions are a major contributor.</a:t>
            </a:r>
            <a:endParaRPr lang="en-US" sz="2000" dirty="0"/>
          </a:p>
          <a:p>
            <a:pPr marL="324349" indent="-324349" defTabSz="86493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lessons learned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 smoothed coated films not as good as “rough” ones. Implied local defects played a role. Reaction products highly concentrated near interfaces, perhaps due to anchoring of dislocations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DDA-760D-4129-AE1F-835A2E2E9CDD}" type="slidenum">
              <a:rPr lang="zh-CN" altLang="en-US" smtClean="0"/>
              <a:pPr/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38972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Outline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8229600" cy="3505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Comments re prior light water Ni studies – Patterson Cell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More recent experiments using thin-film plate type electrodes conditioned for cluster formation.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Evidence for D-clusters and comments about theory</a:t>
            </a: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Possible triggering </a:t>
            </a:r>
            <a:r>
              <a:rPr lang="en-US" altLang="zh-CN" sz="2400" dirty="0" smtClean="0">
                <a:ea typeface="宋体" pitchFamily="2" charset="-122"/>
              </a:rPr>
              <a:t>methods the initiate  </a:t>
            </a:r>
            <a:r>
              <a:rPr lang="en-US" altLang="zh-CN" sz="2400" dirty="0" smtClean="0">
                <a:ea typeface="宋体" pitchFamily="2" charset="-122"/>
              </a:rPr>
              <a:t>nuclear reactions in these high density clusters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Preliminary gas loading </a:t>
            </a:r>
            <a:r>
              <a:rPr lang="en-US" altLang="zh-CN" sz="2400" dirty="0" smtClean="0">
                <a:ea typeface="宋体" pitchFamily="2" charset="-122"/>
              </a:rPr>
              <a:t>nanoparticle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experiment 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Road Map and Future goal of the LENR study for Nuclear Battery </a:t>
            </a:r>
            <a:r>
              <a:rPr lang="en-US" altLang="zh-CN" sz="2400" dirty="0" smtClean="0">
                <a:ea typeface="宋体" pitchFamily="2" charset="-122"/>
              </a:rPr>
              <a:t>applications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22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696200" cy="1066800"/>
          </a:xfrm>
          <a:ln/>
        </p:spPr>
        <p:txBody>
          <a:bodyPr/>
          <a:lstStyle/>
          <a:p>
            <a:r>
              <a:rPr lang="en-US" altLang="zh-CN" sz="2800" b="1" dirty="0">
                <a:solidFill>
                  <a:schemeClr val="hlink"/>
                </a:solidFill>
                <a:ea typeface="宋体" pitchFamily="2" charset="-122"/>
              </a:rPr>
              <a:t>SEL Theory Lead to Multilayer Thin-film </a:t>
            </a:r>
            <a:r>
              <a:rPr lang="en-US" altLang="zh-CN" sz="2800" b="1" dirty="0" smtClean="0">
                <a:solidFill>
                  <a:schemeClr val="hlink"/>
                </a:solidFill>
                <a:ea typeface="宋体" pitchFamily="2" charset="-122"/>
              </a:rPr>
              <a:t>electrodes- went to flat plates vs. beads to obtain better control over manufacturing film &amp; defects</a:t>
            </a:r>
            <a:endParaRPr lang="en-US" altLang="zh-CN" sz="2800" b="1" dirty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Concept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-38100" y="-136525"/>
            <a:ext cx="246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宋体" pitchFamily="2" charset="-122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2057400"/>
            <a:ext cx="7416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981200" y="2971800"/>
            <a:ext cx="855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latin typeface="Tahoma" pitchFamily="34" charset="0"/>
                <a:ea typeface="宋体" pitchFamily="2" charset="-122"/>
              </a:rPr>
              <a:t>Pd/Ni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096000" y="2286000"/>
            <a:ext cx="573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Tahoma" pitchFamily="34" charset="0"/>
                <a:ea typeface="宋体" pitchFamily="2" charset="-122"/>
              </a:rPr>
              <a:t>Pt</a:t>
            </a:r>
          </a:p>
        </p:txBody>
      </p:sp>
      <p:pic>
        <p:nvPicPr>
          <p:cNvPr id="27657" name="Picture 4" descr="hps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4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048000" y="14478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57057" y="6019800"/>
            <a:ext cx="8601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ea typeface="宋体" pitchFamily="2" charset="-122"/>
              </a:rPr>
              <a:t>Multilayer thin-film electrode design with alternating layers of </a:t>
            </a:r>
            <a:r>
              <a:rPr lang="en-US" altLang="zh-CN" b="1" dirty="0" err="1">
                <a:ea typeface="宋体" pitchFamily="2" charset="-122"/>
              </a:rPr>
              <a:t>Pd</a:t>
            </a:r>
            <a:r>
              <a:rPr lang="en-US" altLang="zh-CN" b="1" dirty="0">
                <a:ea typeface="宋体" pitchFamily="2" charset="-122"/>
              </a:rPr>
              <a:t> &amp; </a:t>
            </a:r>
            <a:r>
              <a:rPr lang="en-US" altLang="zh-CN" b="1" dirty="0" smtClean="0">
                <a:ea typeface="宋体" pitchFamily="2" charset="-122"/>
              </a:rPr>
              <a:t>Ni.</a:t>
            </a:r>
          </a:p>
          <a:p>
            <a:r>
              <a:rPr lang="en-US" altLang="zh-CN" b="1" dirty="0" smtClean="0">
                <a:ea typeface="宋体" pitchFamily="2" charset="-122"/>
              </a:rPr>
              <a:t> Planar A-K structure used to maximize H2 concentration via </a:t>
            </a:r>
            <a:r>
              <a:rPr lang="en-US" altLang="zh-CN" b="1" dirty="0" err="1" smtClean="0">
                <a:ea typeface="宋体" pitchFamily="2" charset="-122"/>
              </a:rPr>
              <a:t>electrodiffusion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096000" y="2209800"/>
            <a:ext cx="43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latin typeface="Tahoma" pitchFamily="34" charset="0"/>
                <a:ea typeface="宋体" pitchFamily="2" charset="-122"/>
              </a:rPr>
              <a:t>Pt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26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0413" y="76200"/>
            <a:ext cx="8383587" cy="1431925"/>
          </a:xfrm>
          <a:ln/>
        </p:spPr>
        <p:txBody>
          <a:bodyPr/>
          <a:lstStyle/>
          <a:p>
            <a:r>
              <a:rPr lang="en-US" altLang="zh-CN" sz="3200" b="1">
                <a:solidFill>
                  <a:schemeClr val="hlink"/>
                </a:solidFill>
                <a:ea typeface="宋体" pitchFamily="2" charset="-122"/>
              </a:rPr>
              <a:t>Results #1 -- Calorimetry Shows During Electrolysis Thin-Film Electrodes Produce Significant Excess Heat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11338"/>
            <a:ext cx="6553200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16000" y="5346700"/>
            <a:ext cx="72517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zh-CN" altLang="en-US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>
                <a:latin typeface="Comic Sans MS" pitchFamily="66" charset="0"/>
                <a:ea typeface="宋体" pitchFamily="2" charset="-122"/>
              </a:rPr>
              <a:t>Heat measurement for two layers electrode: 8000Å Pd and 1000Å Ni on Alumina.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74800" y="5943600"/>
            <a:ext cx="6858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 i="1">
                <a:latin typeface="Comic Sans MS" pitchFamily="66" charset="0"/>
                <a:ea typeface="宋体" pitchFamily="2" charset="-122"/>
              </a:rPr>
              <a:t>P</a:t>
            </a:r>
            <a:r>
              <a:rPr lang="en-US" altLang="zh-CN" i="1" baseline="-25000">
                <a:latin typeface="Comic Sans MS" pitchFamily="66" charset="0"/>
                <a:ea typeface="宋体" pitchFamily="2" charset="-122"/>
              </a:rPr>
              <a:t>therm</a:t>
            </a:r>
            <a:r>
              <a:rPr lang="en-US" altLang="zh-CN">
                <a:latin typeface="Comic Sans MS" pitchFamily="66" charset="0"/>
                <a:ea typeface="宋体" pitchFamily="2" charset="-122"/>
              </a:rPr>
              <a:t>:</a:t>
            </a:r>
            <a:r>
              <a:rPr lang="en-US" altLang="zh-CN" i="1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>
                <a:latin typeface="Comic Sans MS" pitchFamily="66" charset="0"/>
                <a:ea typeface="宋体" pitchFamily="2" charset="-122"/>
              </a:rPr>
              <a:t>Measured Heat power</a:t>
            </a:r>
            <a:r>
              <a:rPr lang="en-US" altLang="zh-CN" i="1">
                <a:latin typeface="Comic Sans MS" pitchFamily="66" charset="0"/>
                <a:ea typeface="宋体" pitchFamily="2" charset="-122"/>
              </a:rPr>
              <a:t>;      </a:t>
            </a:r>
          </a:p>
          <a:p>
            <a:r>
              <a:rPr lang="en-US" altLang="zh-CN" i="1">
                <a:latin typeface="Comic Sans MS" pitchFamily="66" charset="0"/>
                <a:ea typeface="宋体" pitchFamily="2" charset="-122"/>
              </a:rPr>
              <a:t>P*=I </a:t>
            </a:r>
            <a:r>
              <a:rPr lang="en-US" altLang="zh-CN"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i="1">
                <a:latin typeface="Comic Sans MS" pitchFamily="66" charset="0"/>
                <a:ea typeface="宋体" pitchFamily="2" charset="-122"/>
              </a:rPr>
              <a:t>U-U</a:t>
            </a:r>
            <a:r>
              <a:rPr lang="en-US" altLang="zh-CN" i="1" baseline="-25000">
                <a:latin typeface="Comic Sans MS" pitchFamily="66" charset="0"/>
                <a:ea typeface="宋体" pitchFamily="2" charset="-122"/>
              </a:rPr>
              <a:t>0</a:t>
            </a:r>
            <a:r>
              <a:rPr lang="en-US" altLang="zh-CN">
                <a:latin typeface="Comic Sans MS" pitchFamily="66" charset="0"/>
                <a:ea typeface="宋体" pitchFamily="2" charset="-122"/>
              </a:rPr>
              <a:t>): Input electrical Power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8229600" cy="1371600"/>
          </a:xfrm>
          <a:ln/>
        </p:spPr>
        <p:txBody>
          <a:bodyPr/>
          <a:lstStyle/>
          <a:p>
            <a:r>
              <a:rPr lang="en-US" altLang="zh-CN" sz="3600" b="1">
                <a:solidFill>
                  <a:schemeClr val="hlink"/>
                </a:solidFill>
                <a:ea typeface="宋体" pitchFamily="2" charset="-122"/>
              </a:rPr>
              <a:t>Results #2 -- </a:t>
            </a:r>
            <a:r>
              <a:rPr lang="en-US" altLang="zh-CN" sz="3800" b="1">
                <a:solidFill>
                  <a:schemeClr val="hlink"/>
                </a:solidFill>
                <a:ea typeface="宋体" pitchFamily="2" charset="-122"/>
              </a:rPr>
              <a:t>Transmutation Products 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98613"/>
            <a:ext cx="78232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614613" y="4495800"/>
            <a:ext cx="4551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b="1">
                <a:latin typeface="Comic Sans MS" pitchFamily="66" charset="0"/>
                <a:ea typeface="宋体" pitchFamily="2" charset="-122"/>
              </a:rPr>
              <a:t>Reaction Product Yield vs. Mass Curve 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640013" y="4881563"/>
          <a:ext cx="4657725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Document" r:id="rId5" imgW="2627563" imgH="1827032" progId="Word.Document.8">
                  <p:embed/>
                </p:oleObj>
              </mc:Choice>
              <mc:Fallback>
                <p:oleObj name="Document" r:id="rId5" imgW="2627563" imgH="1827032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881563"/>
                        <a:ext cx="4657725" cy="1824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02550" cy="1143000"/>
          </a:xfrm>
          <a:noFill/>
          <a:ln/>
        </p:spPr>
        <p:txBody>
          <a:bodyPr/>
          <a:lstStyle/>
          <a:p>
            <a:r>
              <a:rPr lang="en-US" altLang="zh-CN" sz="2800" b="1" dirty="0">
                <a:solidFill>
                  <a:schemeClr val="hlink"/>
                </a:solidFill>
                <a:ea typeface="宋体" pitchFamily="2" charset="-122"/>
              </a:rPr>
              <a:t>Computation of excess power from reaction product </a:t>
            </a:r>
            <a:r>
              <a:rPr lang="en-US" altLang="zh-CN" sz="2800" b="1" dirty="0" smtClean="0">
                <a:solidFill>
                  <a:schemeClr val="hlink"/>
                </a:solidFill>
                <a:ea typeface="宋体" pitchFamily="2" charset="-122"/>
              </a:rPr>
              <a:t>measurements gives order of magnitude agreement with measurement.</a:t>
            </a:r>
            <a:endParaRPr lang="en-US" altLang="zh-CN" sz="2800" b="1" dirty="0">
              <a:solidFill>
                <a:schemeClr val="hlink"/>
              </a:solidFill>
              <a:ea typeface="宋体" pitchFamily="2" charset="-122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4191000" cy="2203450"/>
          </a:xfrm>
          <a:prstGeom prst="rect">
            <a:avLst/>
          </a:prstGeo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581400" cy="2257425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914400" y="45720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Equation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029200" y="4648200"/>
            <a:ext cx="3810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Results from Energy Balance Calculations for Three earlier Thin-Film experiments. 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20800" y="6045200"/>
            <a:ext cx="711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All experiments used Li</a:t>
            </a:r>
            <a:r>
              <a:rPr lang="en-US" altLang="zh-CN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2</a:t>
            </a:r>
            <a:r>
              <a: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SO</a:t>
            </a:r>
            <a:r>
              <a:rPr lang="en-US" altLang="zh-CN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4</a:t>
            </a:r>
            <a:r>
              <a: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 in H</a:t>
            </a:r>
            <a:r>
              <a:rPr lang="en-US" altLang="zh-CN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2</a:t>
            </a:r>
            <a:r>
              <a: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O for the electrolyte and thin-film Ni coated cathodes.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763000" cy="1600200"/>
          </a:xfrm>
        </p:spPr>
        <p:txBody>
          <a:bodyPr/>
          <a:lstStyle/>
          <a:p>
            <a:pPr algn="ctr"/>
            <a:r>
              <a:rPr lang="en-US" altLang="zh-CN" sz="2400" dirty="0">
                <a:ea typeface="宋体" pitchFamily="2" charset="-122"/>
              </a:rPr>
              <a:t>SEL </a:t>
            </a:r>
            <a:r>
              <a:rPr lang="en-US" altLang="zh-CN" sz="2400" dirty="0" smtClean="0">
                <a:ea typeface="宋体" pitchFamily="2" charset="-122"/>
              </a:rPr>
              <a:t>Theory lead the design of our early experiments. Patterson had already used multilayer </a:t>
            </a:r>
            <a:r>
              <a:rPr lang="en-US" altLang="zh-CN" sz="2400" dirty="0" smtClean="0">
                <a:ea typeface="宋体" pitchFamily="2" charset="-122"/>
              </a:rPr>
              <a:t>films so that work fit right in also.</a:t>
            </a:r>
            <a:br>
              <a:rPr lang="en-US" altLang="zh-CN" sz="2400" dirty="0" smtClean="0">
                <a:ea typeface="宋体" pitchFamily="2" charset="-122"/>
              </a:rPr>
            </a:br>
            <a:r>
              <a:rPr lang="en-US" altLang="zh-CN" sz="2400" dirty="0" smtClean="0">
                <a:ea typeface="宋体" pitchFamily="2" charset="-122"/>
              </a:rPr>
              <a:t>Electrolytic loading used instead of gas pressure – but once loaded the mechanisms should be much the same.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92188" y="1927225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Pd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57275" y="237331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Ni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90600" y="2852738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Pd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066800" y="3233738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Ni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992188" y="3703638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Pd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654175" y="3875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Substrate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196975" y="4270375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Swimming Electron Layer (SEL) Theory</a:t>
            </a:r>
          </a:p>
        </p:txBody>
      </p:sp>
      <p:sp>
        <p:nvSpPr>
          <p:cNvPr id="85077" name="Rectangle 85"/>
          <p:cNvSpPr>
            <a:spLocks noChangeArrowheads="1"/>
          </p:cNvSpPr>
          <p:nvPr/>
        </p:nvSpPr>
        <p:spPr bwMode="auto">
          <a:xfrm>
            <a:off x="1349375" y="3951288"/>
            <a:ext cx="2819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Substrate</a:t>
            </a:r>
          </a:p>
        </p:txBody>
      </p:sp>
      <p:grpSp>
        <p:nvGrpSpPr>
          <p:cNvPr id="85078" name="Group 86"/>
          <p:cNvGrpSpPr>
            <a:grpSpLocks/>
          </p:cNvGrpSpPr>
          <p:nvPr/>
        </p:nvGrpSpPr>
        <p:grpSpPr bwMode="auto">
          <a:xfrm>
            <a:off x="1349375" y="2046288"/>
            <a:ext cx="2851150" cy="1905000"/>
            <a:chOff x="384" y="1776"/>
            <a:chExt cx="1796" cy="1200"/>
          </a:xfrm>
        </p:grpSpPr>
        <p:sp>
          <p:nvSpPr>
            <p:cNvPr id="85079" name="Rectangle 87"/>
            <p:cNvSpPr>
              <a:spLocks noChangeArrowheads="1"/>
            </p:cNvSpPr>
            <p:nvPr/>
          </p:nvSpPr>
          <p:spPr bwMode="auto">
            <a:xfrm>
              <a:off x="384" y="2894"/>
              <a:ext cx="1776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85080" name="Group 88"/>
            <p:cNvGrpSpPr>
              <a:grpSpLocks/>
            </p:cNvGrpSpPr>
            <p:nvPr/>
          </p:nvGrpSpPr>
          <p:grpSpPr bwMode="auto">
            <a:xfrm>
              <a:off x="446" y="2698"/>
              <a:ext cx="192" cy="193"/>
              <a:chOff x="3072" y="3464"/>
              <a:chExt cx="192" cy="223"/>
            </a:xfrm>
          </p:grpSpPr>
          <p:sp>
            <p:nvSpPr>
              <p:cNvPr id="85081" name="Oval 89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082" name="Oval 90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083" name="Oval 91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084" name="Oval 92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085" name="Oval 93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086" name="Group 94"/>
            <p:cNvGrpSpPr>
              <a:grpSpLocks/>
            </p:cNvGrpSpPr>
            <p:nvPr/>
          </p:nvGrpSpPr>
          <p:grpSpPr bwMode="auto">
            <a:xfrm>
              <a:off x="665" y="2701"/>
              <a:ext cx="192" cy="192"/>
              <a:chOff x="3072" y="3464"/>
              <a:chExt cx="192" cy="223"/>
            </a:xfrm>
          </p:grpSpPr>
          <p:sp>
            <p:nvSpPr>
              <p:cNvPr id="85087" name="Oval 95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088" name="Oval 96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089" name="Oval 97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090" name="Oval 98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091" name="Oval 99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092" name="Group 100"/>
            <p:cNvGrpSpPr>
              <a:grpSpLocks/>
            </p:cNvGrpSpPr>
            <p:nvPr/>
          </p:nvGrpSpPr>
          <p:grpSpPr bwMode="auto">
            <a:xfrm>
              <a:off x="871" y="2704"/>
              <a:ext cx="192" cy="193"/>
              <a:chOff x="3072" y="3464"/>
              <a:chExt cx="192" cy="223"/>
            </a:xfrm>
          </p:grpSpPr>
          <p:sp>
            <p:nvSpPr>
              <p:cNvPr id="85093" name="Oval 101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094" name="Oval 102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095" name="Oval 103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096" name="Oval 104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097" name="Oval 105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098" name="Group 106"/>
            <p:cNvGrpSpPr>
              <a:grpSpLocks/>
            </p:cNvGrpSpPr>
            <p:nvPr/>
          </p:nvGrpSpPr>
          <p:grpSpPr bwMode="auto">
            <a:xfrm>
              <a:off x="1111" y="2704"/>
              <a:ext cx="192" cy="193"/>
              <a:chOff x="3072" y="3464"/>
              <a:chExt cx="192" cy="223"/>
            </a:xfrm>
          </p:grpSpPr>
          <p:sp>
            <p:nvSpPr>
              <p:cNvPr id="85099" name="Oval 107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00" name="Oval 108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01" name="Oval 109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02" name="Oval 110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03" name="Oval 111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04" name="Group 112"/>
            <p:cNvGrpSpPr>
              <a:grpSpLocks/>
            </p:cNvGrpSpPr>
            <p:nvPr/>
          </p:nvGrpSpPr>
          <p:grpSpPr bwMode="auto">
            <a:xfrm>
              <a:off x="1351" y="2698"/>
              <a:ext cx="192" cy="193"/>
              <a:chOff x="3072" y="3464"/>
              <a:chExt cx="192" cy="223"/>
            </a:xfrm>
          </p:grpSpPr>
          <p:sp>
            <p:nvSpPr>
              <p:cNvPr id="85105" name="Oval 113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06" name="Oval 114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07" name="Oval 115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08" name="Oval 116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09" name="Oval 117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10" name="Group 118"/>
            <p:cNvGrpSpPr>
              <a:grpSpLocks/>
            </p:cNvGrpSpPr>
            <p:nvPr/>
          </p:nvGrpSpPr>
          <p:grpSpPr bwMode="auto">
            <a:xfrm>
              <a:off x="1591" y="2701"/>
              <a:ext cx="192" cy="192"/>
              <a:chOff x="3072" y="3464"/>
              <a:chExt cx="192" cy="223"/>
            </a:xfrm>
          </p:grpSpPr>
          <p:sp>
            <p:nvSpPr>
              <p:cNvPr id="85111" name="Oval 119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12" name="Oval 120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13" name="Oval 121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14" name="Oval 122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15" name="Oval 123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16" name="Group 124"/>
            <p:cNvGrpSpPr>
              <a:grpSpLocks/>
            </p:cNvGrpSpPr>
            <p:nvPr/>
          </p:nvGrpSpPr>
          <p:grpSpPr bwMode="auto">
            <a:xfrm>
              <a:off x="1831" y="2698"/>
              <a:ext cx="192" cy="193"/>
              <a:chOff x="3072" y="3464"/>
              <a:chExt cx="192" cy="223"/>
            </a:xfrm>
          </p:grpSpPr>
          <p:sp>
            <p:nvSpPr>
              <p:cNvPr id="85117" name="Oval 125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18" name="Oval 126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19" name="Oval 127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20" name="Oval 128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21" name="Oval 129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sp>
          <p:nvSpPr>
            <p:cNvPr id="85122" name="Rectangle 130"/>
            <p:cNvSpPr>
              <a:spLocks noChangeArrowheads="1"/>
            </p:cNvSpPr>
            <p:nvPr/>
          </p:nvSpPr>
          <p:spPr bwMode="auto">
            <a:xfrm>
              <a:off x="384" y="2604"/>
              <a:ext cx="1776" cy="81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5123" name="Rectangle 131"/>
            <p:cNvSpPr>
              <a:spLocks noChangeArrowheads="1"/>
            </p:cNvSpPr>
            <p:nvPr/>
          </p:nvSpPr>
          <p:spPr bwMode="auto">
            <a:xfrm>
              <a:off x="404" y="2356"/>
              <a:ext cx="1776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85124" name="Group 132"/>
            <p:cNvGrpSpPr>
              <a:grpSpLocks/>
            </p:cNvGrpSpPr>
            <p:nvPr/>
          </p:nvGrpSpPr>
          <p:grpSpPr bwMode="auto">
            <a:xfrm>
              <a:off x="439" y="2160"/>
              <a:ext cx="192" cy="193"/>
              <a:chOff x="3072" y="3464"/>
              <a:chExt cx="192" cy="223"/>
            </a:xfrm>
          </p:grpSpPr>
          <p:sp>
            <p:nvSpPr>
              <p:cNvPr id="85125" name="Oval 133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26" name="Oval 134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27" name="Oval 135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28" name="Oval 136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29" name="Oval 137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30" name="Group 138"/>
            <p:cNvGrpSpPr>
              <a:grpSpLocks/>
            </p:cNvGrpSpPr>
            <p:nvPr/>
          </p:nvGrpSpPr>
          <p:grpSpPr bwMode="auto">
            <a:xfrm>
              <a:off x="658" y="2163"/>
              <a:ext cx="192" cy="192"/>
              <a:chOff x="3072" y="3464"/>
              <a:chExt cx="192" cy="223"/>
            </a:xfrm>
          </p:grpSpPr>
          <p:sp>
            <p:nvSpPr>
              <p:cNvPr id="85131" name="Oval 139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32" name="Oval 140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33" name="Oval 141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34" name="Oval 142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35" name="Oval 143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36" name="Group 144"/>
            <p:cNvGrpSpPr>
              <a:grpSpLocks/>
            </p:cNvGrpSpPr>
            <p:nvPr/>
          </p:nvGrpSpPr>
          <p:grpSpPr bwMode="auto">
            <a:xfrm>
              <a:off x="864" y="2167"/>
              <a:ext cx="192" cy="192"/>
              <a:chOff x="3072" y="3464"/>
              <a:chExt cx="192" cy="223"/>
            </a:xfrm>
          </p:grpSpPr>
          <p:sp>
            <p:nvSpPr>
              <p:cNvPr id="85137" name="Oval 145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38" name="Oval 146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39" name="Oval 147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40" name="Oval 148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41" name="Oval 149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42" name="Group 150"/>
            <p:cNvGrpSpPr>
              <a:grpSpLocks/>
            </p:cNvGrpSpPr>
            <p:nvPr/>
          </p:nvGrpSpPr>
          <p:grpSpPr bwMode="auto">
            <a:xfrm>
              <a:off x="1104" y="2167"/>
              <a:ext cx="192" cy="192"/>
              <a:chOff x="3072" y="3464"/>
              <a:chExt cx="192" cy="223"/>
            </a:xfrm>
          </p:grpSpPr>
          <p:sp>
            <p:nvSpPr>
              <p:cNvPr id="85143" name="Oval 151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45" name="Oval 153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46" name="Oval 154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47" name="Oval 155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48" name="Group 156"/>
            <p:cNvGrpSpPr>
              <a:grpSpLocks/>
            </p:cNvGrpSpPr>
            <p:nvPr/>
          </p:nvGrpSpPr>
          <p:grpSpPr bwMode="auto">
            <a:xfrm>
              <a:off x="1344" y="2160"/>
              <a:ext cx="192" cy="193"/>
              <a:chOff x="3072" y="3464"/>
              <a:chExt cx="192" cy="223"/>
            </a:xfrm>
          </p:grpSpPr>
          <p:sp>
            <p:nvSpPr>
              <p:cNvPr id="85149" name="Oval 157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50" name="Oval 158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51" name="Oval 159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52" name="Oval 160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53" name="Oval 161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54" name="Group 162"/>
            <p:cNvGrpSpPr>
              <a:grpSpLocks/>
            </p:cNvGrpSpPr>
            <p:nvPr/>
          </p:nvGrpSpPr>
          <p:grpSpPr bwMode="auto">
            <a:xfrm>
              <a:off x="1584" y="2163"/>
              <a:ext cx="192" cy="192"/>
              <a:chOff x="3072" y="3464"/>
              <a:chExt cx="192" cy="223"/>
            </a:xfrm>
          </p:grpSpPr>
          <p:sp>
            <p:nvSpPr>
              <p:cNvPr id="85155" name="Oval 163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56" name="Oval 164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57" name="Oval 165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58" name="Oval 166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59" name="Oval 167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60" name="Group 168"/>
            <p:cNvGrpSpPr>
              <a:grpSpLocks/>
            </p:cNvGrpSpPr>
            <p:nvPr/>
          </p:nvGrpSpPr>
          <p:grpSpPr bwMode="auto">
            <a:xfrm>
              <a:off x="1824" y="2160"/>
              <a:ext cx="192" cy="193"/>
              <a:chOff x="3072" y="3464"/>
              <a:chExt cx="192" cy="223"/>
            </a:xfrm>
          </p:grpSpPr>
          <p:sp>
            <p:nvSpPr>
              <p:cNvPr id="85161" name="Oval 169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62" name="Oval 170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63" name="Oval 171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64" name="Oval 172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65" name="Oval 173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sp>
          <p:nvSpPr>
            <p:cNvPr id="85166" name="Rectangle 174"/>
            <p:cNvSpPr>
              <a:spLocks noChangeArrowheads="1"/>
            </p:cNvSpPr>
            <p:nvPr/>
          </p:nvSpPr>
          <p:spPr bwMode="auto">
            <a:xfrm>
              <a:off x="384" y="2066"/>
              <a:ext cx="1776" cy="8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85167" name="Group 175"/>
            <p:cNvGrpSpPr>
              <a:grpSpLocks/>
            </p:cNvGrpSpPr>
            <p:nvPr/>
          </p:nvGrpSpPr>
          <p:grpSpPr bwMode="auto">
            <a:xfrm>
              <a:off x="439" y="2397"/>
              <a:ext cx="192" cy="192"/>
              <a:chOff x="3072" y="3464"/>
              <a:chExt cx="192" cy="223"/>
            </a:xfrm>
          </p:grpSpPr>
          <p:sp>
            <p:nvSpPr>
              <p:cNvPr id="85168" name="Oval 176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69" name="Oval 177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70" name="Oval 178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71" name="Oval 179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72" name="Oval 180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73" name="Group 181"/>
            <p:cNvGrpSpPr>
              <a:grpSpLocks/>
            </p:cNvGrpSpPr>
            <p:nvPr/>
          </p:nvGrpSpPr>
          <p:grpSpPr bwMode="auto">
            <a:xfrm>
              <a:off x="658" y="2399"/>
              <a:ext cx="192" cy="193"/>
              <a:chOff x="3072" y="3464"/>
              <a:chExt cx="192" cy="223"/>
            </a:xfrm>
          </p:grpSpPr>
          <p:sp>
            <p:nvSpPr>
              <p:cNvPr id="85174" name="Oval 182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75" name="Oval 183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76" name="Oval 184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77" name="Oval 185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78" name="Oval 186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79" name="Group 187"/>
            <p:cNvGrpSpPr>
              <a:grpSpLocks/>
            </p:cNvGrpSpPr>
            <p:nvPr/>
          </p:nvGrpSpPr>
          <p:grpSpPr bwMode="auto">
            <a:xfrm>
              <a:off x="864" y="2403"/>
              <a:ext cx="192" cy="192"/>
              <a:chOff x="3072" y="3464"/>
              <a:chExt cx="192" cy="223"/>
            </a:xfrm>
          </p:grpSpPr>
          <p:sp>
            <p:nvSpPr>
              <p:cNvPr id="85180" name="Oval 188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81" name="Oval 189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82" name="Oval 190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83" name="Oval 191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84" name="Oval 192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85" name="Group 193"/>
            <p:cNvGrpSpPr>
              <a:grpSpLocks/>
            </p:cNvGrpSpPr>
            <p:nvPr/>
          </p:nvGrpSpPr>
          <p:grpSpPr bwMode="auto">
            <a:xfrm>
              <a:off x="1104" y="2403"/>
              <a:ext cx="192" cy="192"/>
              <a:chOff x="3072" y="3464"/>
              <a:chExt cx="192" cy="223"/>
            </a:xfrm>
          </p:grpSpPr>
          <p:sp>
            <p:nvSpPr>
              <p:cNvPr id="85186" name="Oval 194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87" name="Oval 195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88" name="Oval 196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89" name="Oval 197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90" name="Oval 198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91" name="Group 199"/>
            <p:cNvGrpSpPr>
              <a:grpSpLocks/>
            </p:cNvGrpSpPr>
            <p:nvPr/>
          </p:nvGrpSpPr>
          <p:grpSpPr bwMode="auto">
            <a:xfrm>
              <a:off x="1344" y="2397"/>
              <a:ext cx="192" cy="192"/>
              <a:chOff x="3072" y="3464"/>
              <a:chExt cx="192" cy="223"/>
            </a:xfrm>
          </p:grpSpPr>
          <p:sp>
            <p:nvSpPr>
              <p:cNvPr id="85192" name="Oval 200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93" name="Oval 201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94" name="Oval 202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195" name="Oval 203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196" name="Oval 204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197" name="Group 205"/>
            <p:cNvGrpSpPr>
              <a:grpSpLocks/>
            </p:cNvGrpSpPr>
            <p:nvPr/>
          </p:nvGrpSpPr>
          <p:grpSpPr bwMode="auto">
            <a:xfrm>
              <a:off x="1584" y="2399"/>
              <a:ext cx="192" cy="193"/>
              <a:chOff x="3072" y="3464"/>
              <a:chExt cx="192" cy="223"/>
            </a:xfrm>
          </p:grpSpPr>
          <p:sp>
            <p:nvSpPr>
              <p:cNvPr id="85198" name="Oval 206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199" name="Oval 207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00" name="Oval 208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01" name="Oval 209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02" name="Oval 210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03" name="Group 211"/>
            <p:cNvGrpSpPr>
              <a:grpSpLocks/>
            </p:cNvGrpSpPr>
            <p:nvPr/>
          </p:nvGrpSpPr>
          <p:grpSpPr bwMode="auto">
            <a:xfrm>
              <a:off x="1824" y="2397"/>
              <a:ext cx="192" cy="192"/>
              <a:chOff x="3072" y="3464"/>
              <a:chExt cx="192" cy="223"/>
            </a:xfrm>
          </p:grpSpPr>
          <p:sp>
            <p:nvSpPr>
              <p:cNvPr id="85204" name="Oval 212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05" name="Oval 213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06" name="Oval 214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07" name="Oval 215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08" name="Oval 216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09" name="Group 217"/>
            <p:cNvGrpSpPr>
              <a:grpSpLocks/>
            </p:cNvGrpSpPr>
            <p:nvPr/>
          </p:nvGrpSpPr>
          <p:grpSpPr bwMode="auto">
            <a:xfrm>
              <a:off x="480" y="1859"/>
              <a:ext cx="192" cy="192"/>
              <a:chOff x="3072" y="3464"/>
              <a:chExt cx="192" cy="223"/>
            </a:xfrm>
          </p:grpSpPr>
          <p:sp>
            <p:nvSpPr>
              <p:cNvPr id="85210" name="Oval 218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11" name="Oval 219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12" name="Oval 220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13" name="Oval 221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14" name="Oval 222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15" name="Group 223"/>
            <p:cNvGrpSpPr>
              <a:grpSpLocks/>
            </p:cNvGrpSpPr>
            <p:nvPr/>
          </p:nvGrpSpPr>
          <p:grpSpPr bwMode="auto">
            <a:xfrm>
              <a:off x="699" y="1861"/>
              <a:ext cx="192" cy="193"/>
              <a:chOff x="3072" y="3464"/>
              <a:chExt cx="192" cy="223"/>
            </a:xfrm>
          </p:grpSpPr>
          <p:sp>
            <p:nvSpPr>
              <p:cNvPr id="85216" name="Oval 224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17" name="Oval 225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18" name="Oval 226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19" name="Oval 227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20" name="Oval 228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21" name="Group 229"/>
            <p:cNvGrpSpPr>
              <a:grpSpLocks/>
            </p:cNvGrpSpPr>
            <p:nvPr/>
          </p:nvGrpSpPr>
          <p:grpSpPr bwMode="auto">
            <a:xfrm>
              <a:off x="905" y="1865"/>
              <a:ext cx="192" cy="192"/>
              <a:chOff x="3072" y="3464"/>
              <a:chExt cx="192" cy="223"/>
            </a:xfrm>
          </p:grpSpPr>
          <p:sp>
            <p:nvSpPr>
              <p:cNvPr id="85222" name="Oval 230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23" name="Oval 231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24" name="Oval 232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25" name="Oval 233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26" name="Oval 234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27" name="Group 235"/>
            <p:cNvGrpSpPr>
              <a:grpSpLocks/>
            </p:cNvGrpSpPr>
            <p:nvPr/>
          </p:nvGrpSpPr>
          <p:grpSpPr bwMode="auto">
            <a:xfrm>
              <a:off x="1145" y="1865"/>
              <a:ext cx="192" cy="192"/>
              <a:chOff x="3072" y="3464"/>
              <a:chExt cx="192" cy="223"/>
            </a:xfrm>
          </p:grpSpPr>
          <p:sp>
            <p:nvSpPr>
              <p:cNvPr id="85228" name="Oval 236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29" name="Oval 237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30" name="Oval 238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31" name="Oval 239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32" name="Oval 240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33" name="Group 241"/>
            <p:cNvGrpSpPr>
              <a:grpSpLocks/>
            </p:cNvGrpSpPr>
            <p:nvPr/>
          </p:nvGrpSpPr>
          <p:grpSpPr bwMode="auto">
            <a:xfrm>
              <a:off x="1385" y="1859"/>
              <a:ext cx="192" cy="192"/>
              <a:chOff x="3072" y="3464"/>
              <a:chExt cx="192" cy="223"/>
            </a:xfrm>
          </p:grpSpPr>
          <p:sp>
            <p:nvSpPr>
              <p:cNvPr id="85234" name="Oval 242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35" name="Oval 243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36" name="Oval 244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37" name="Oval 245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38" name="Oval 246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39" name="Group 247"/>
            <p:cNvGrpSpPr>
              <a:grpSpLocks/>
            </p:cNvGrpSpPr>
            <p:nvPr/>
          </p:nvGrpSpPr>
          <p:grpSpPr bwMode="auto">
            <a:xfrm>
              <a:off x="1625" y="1861"/>
              <a:ext cx="192" cy="193"/>
              <a:chOff x="3072" y="3464"/>
              <a:chExt cx="192" cy="223"/>
            </a:xfrm>
          </p:grpSpPr>
          <p:sp>
            <p:nvSpPr>
              <p:cNvPr id="85240" name="Oval 248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41" name="Oval 249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42" name="Oval 250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43" name="Oval 251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44" name="Oval 252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45" name="Group 253"/>
            <p:cNvGrpSpPr>
              <a:grpSpLocks/>
            </p:cNvGrpSpPr>
            <p:nvPr/>
          </p:nvGrpSpPr>
          <p:grpSpPr bwMode="auto">
            <a:xfrm>
              <a:off x="1865" y="1859"/>
              <a:ext cx="192" cy="192"/>
              <a:chOff x="3072" y="3464"/>
              <a:chExt cx="192" cy="223"/>
            </a:xfrm>
          </p:grpSpPr>
          <p:sp>
            <p:nvSpPr>
              <p:cNvPr id="85246" name="Oval 254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47" name="Oval 255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48" name="Oval 256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85249" name="Oval 257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50" name="Oval 258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sp>
          <p:nvSpPr>
            <p:cNvPr id="85251" name="Rectangle 259"/>
            <p:cNvSpPr>
              <a:spLocks noChangeArrowheads="1"/>
            </p:cNvSpPr>
            <p:nvPr/>
          </p:nvSpPr>
          <p:spPr bwMode="auto">
            <a:xfrm>
              <a:off x="384" y="1776"/>
              <a:ext cx="1776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85252" name="Line 260"/>
          <p:cNvSpPr>
            <a:spLocks noChangeShapeType="1"/>
          </p:cNvSpPr>
          <p:nvPr/>
        </p:nvSpPr>
        <p:spPr bwMode="auto">
          <a:xfrm>
            <a:off x="3984625" y="3679825"/>
            <a:ext cx="565150" cy="195263"/>
          </a:xfrm>
          <a:prstGeom prst="line">
            <a:avLst/>
          </a:prstGeom>
          <a:noFill/>
          <a:ln w="53975">
            <a:solidFill>
              <a:srgbClr val="FF99CC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5253" name="Group 261"/>
          <p:cNvGrpSpPr>
            <a:grpSpLocks/>
          </p:cNvGrpSpPr>
          <p:nvPr/>
        </p:nvGrpSpPr>
        <p:grpSpPr bwMode="auto">
          <a:xfrm>
            <a:off x="4549775" y="3417888"/>
            <a:ext cx="609600" cy="914400"/>
            <a:chOff x="3072" y="3464"/>
            <a:chExt cx="192" cy="223"/>
          </a:xfrm>
        </p:grpSpPr>
        <p:sp>
          <p:nvSpPr>
            <p:cNvPr id="85254" name="Oval 262"/>
            <p:cNvSpPr>
              <a:spLocks noChangeArrowheads="1"/>
            </p:cNvSpPr>
            <p:nvPr/>
          </p:nvSpPr>
          <p:spPr bwMode="auto">
            <a:xfrm>
              <a:off x="3133" y="3464"/>
              <a:ext cx="62" cy="52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e</a:t>
              </a:r>
            </a:p>
          </p:txBody>
        </p:sp>
        <p:sp>
          <p:nvSpPr>
            <p:cNvPr id="85255" name="Oval 263"/>
            <p:cNvSpPr>
              <a:spLocks noChangeArrowheads="1"/>
            </p:cNvSpPr>
            <p:nvPr/>
          </p:nvSpPr>
          <p:spPr bwMode="auto">
            <a:xfrm>
              <a:off x="3135" y="3640"/>
              <a:ext cx="65" cy="47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e</a:t>
              </a:r>
            </a:p>
          </p:txBody>
        </p:sp>
        <p:sp>
          <p:nvSpPr>
            <p:cNvPr id="85256" name="Oval 264"/>
            <p:cNvSpPr>
              <a:spLocks noChangeArrowheads="1"/>
            </p:cNvSpPr>
            <p:nvPr/>
          </p:nvSpPr>
          <p:spPr bwMode="auto">
            <a:xfrm>
              <a:off x="3079" y="3538"/>
              <a:ext cx="178" cy="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1600">
                <a:ea typeface="宋体" pitchFamily="2" charset="-122"/>
              </a:endParaRPr>
            </a:p>
          </p:txBody>
        </p:sp>
        <p:sp>
          <p:nvSpPr>
            <p:cNvPr id="85257" name="Oval 265"/>
            <p:cNvSpPr>
              <a:spLocks noChangeArrowheads="1"/>
            </p:cNvSpPr>
            <p:nvPr/>
          </p:nvSpPr>
          <p:spPr bwMode="auto">
            <a:xfrm>
              <a:off x="3072" y="3548"/>
              <a:ext cx="62" cy="52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+</a:t>
              </a:r>
            </a:p>
          </p:txBody>
        </p:sp>
        <p:sp>
          <p:nvSpPr>
            <p:cNvPr id="85258" name="Oval 266"/>
            <p:cNvSpPr>
              <a:spLocks noChangeArrowheads="1"/>
            </p:cNvSpPr>
            <p:nvPr/>
          </p:nvSpPr>
          <p:spPr bwMode="auto">
            <a:xfrm>
              <a:off x="3202" y="3552"/>
              <a:ext cx="62" cy="52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chemeClr val="accent2"/>
                  </a:solidFill>
                  <a:ea typeface="宋体" pitchFamily="2" charset="-122"/>
                </a:rPr>
                <a:t>n</a:t>
              </a:r>
            </a:p>
          </p:txBody>
        </p:sp>
      </p:grpSp>
      <p:sp>
        <p:nvSpPr>
          <p:cNvPr id="85259" name="Text Box 267"/>
          <p:cNvSpPr txBox="1">
            <a:spLocks noChangeArrowheads="1"/>
          </p:cNvSpPr>
          <p:nvPr/>
        </p:nvSpPr>
        <p:spPr bwMode="auto">
          <a:xfrm>
            <a:off x="4168775" y="4332288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Zoom-in View</a:t>
            </a:r>
          </a:p>
        </p:txBody>
      </p:sp>
      <p:grpSp>
        <p:nvGrpSpPr>
          <p:cNvPr id="85260" name="Group 268"/>
          <p:cNvGrpSpPr>
            <a:grpSpLocks/>
          </p:cNvGrpSpPr>
          <p:nvPr/>
        </p:nvGrpSpPr>
        <p:grpSpPr bwMode="auto">
          <a:xfrm>
            <a:off x="1196975" y="4941888"/>
            <a:ext cx="2470150" cy="925512"/>
            <a:chOff x="2016" y="3552"/>
            <a:chExt cx="1556" cy="583"/>
          </a:xfrm>
        </p:grpSpPr>
        <p:grpSp>
          <p:nvGrpSpPr>
            <p:cNvPr id="85261" name="Group 269"/>
            <p:cNvGrpSpPr>
              <a:grpSpLocks/>
            </p:cNvGrpSpPr>
            <p:nvPr/>
          </p:nvGrpSpPr>
          <p:grpSpPr bwMode="auto">
            <a:xfrm>
              <a:off x="2016" y="3552"/>
              <a:ext cx="384" cy="576"/>
              <a:chOff x="3072" y="3464"/>
              <a:chExt cx="192" cy="223"/>
            </a:xfrm>
          </p:grpSpPr>
          <p:sp>
            <p:nvSpPr>
              <p:cNvPr id="85262" name="Oval 270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63" name="Oval 271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64" name="Oval 272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600">
                  <a:ea typeface="宋体" pitchFamily="2" charset="-122"/>
                </a:endParaRPr>
              </a:p>
            </p:txBody>
          </p:sp>
          <p:sp>
            <p:nvSpPr>
              <p:cNvPr id="85265" name="Oval 273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66" name="Oval 274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85267" name="Group 275"/>
            <p:cNvGrpSpPr>
              <a:grpSpLocks/>
            </p:cNvGrpSpPr>
            <p:nvPr/>
          </p:nvGrpSpPr>
          <p:grpSpPr bwMode="auto">
            <a:xfrm>
              <a:off x="2592" y="3552"/>
              <a:ext cx="370" cy="576"/>
              <a:chOff x="2592" y="3552"/>
              <a:chExt cx="370" cy="576"/>
            </a:xfrm>
          </p:grpSpPr>
          <p:sp>
            <p:nvSpPr>
              <p:cNvPr id="85268" name="Oval 276"/>
              <p:cNvSpPr>
                <a:spLocks noChangeArrowheads="1"/>
              </p:cNvSpPr>
              <p:nvPr/>
            </p:nvSpPr>
            <p:spPr bwMode="auto">
              <a:xfrm>
                <a:off x="2714" y="3552"/>
                <a:ext cx="124" cy="134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69" name="Oval 277"/>
              <p:cNvSpPr>
                <a:spLocks noChangeArrowheads="1"/>
              </p:cNvSpPr>
              <p:nvPr/>
            </p:nvSpPr>
            <p:spPr bwMode="auto">
              <a:xfrm>
                <a:off x="2718" y="4007"/>
                <a:ext cx="130" cy="121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85270" name="Oval 278"/>
              <p:cNvSpPr>
                <a:spLocks noChangeArrowheads="1"/>
              </p:cNvSpPr>
              <p:nvPr/>
            </p:nvSpPr>
            <p:spPr bwMode="auto">
              <a:xfrm>
                <a:off x="2606" y="3743"/>
                <a:ext cx="356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600">
                  <a:ea typeface="宋体" pitchFamily="2" charset="-122"/>
                </a:endParaRPr>
              </a:p>
            </p:txBody>
          </p:sp>
          <p:sp>
            <p:nvSpPr>
              <p:cNvPr id="85271" name="Oval 279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124" cy="13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72" name="Oval 280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124" cy="135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sp>
          <p:nvSpPr>
            <p:cNvPr id="85273" name="Line 281"/>
            <p:cNvSpPr>
              <a:spLocks noChangeShapeType="1"/>
            </p:cNvSpPr>
            <p:nvPr/>
          </p:nvSpPr>
          <p:spPr bwMode="auto">
            <a:xfrm>
              <a:off x="2400" y="384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274" name="Line 282"/>
            <p:cNvSpPr>
              <a:spLocks noChangeShapeType="1"/>
            </p:cNvSpPr>
            <p:nvPr/>
          </p:nvSpPr>
          <p:spPr bwMode="auto">
            <a:xfrm>
              <a:off x="3003" y="385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275" name="Group 283"/>
            <p:cNvGrpSpPr>
              <a:grpSpLocks/>
            </p:cNvGrpSpPr>
            <p:nvPr/>
          </p:nvGrpSpPr>
          <p:grpSpPr bwMode="auto">
            <a:xfrm>
              <a:off x="3216" y="3552"/>
              <a:ext cx="356" cy="583"/>
              <a:chOff x="3312" y="3552"/>
              <a:chExt cx="356" cy="583"/>
            </a:xfrm>
          </p:grpSpPr>
          <p:grpSp>
            <p:nvGrpSpPr>
              <p:cNvPr id="85276" name="Group 284"/>
              <p:cNvGrpSpPr>
                <a:grpSpLocks/>
              </p:cNvGrpSpPr>
              <p:nvPr/>
            </p:nvGrpSpPr>
            <p:grpSpPr bwMode="auto">
              <a:xfrm>
                <a:off x="3312" y="3552"/>
                <a:ext cx="356" cy="583"/>
                <a:chOff x="3326" y="3552"/>
                <a:chExt cx="356" cy="583"/>
              </a:xfrm>
            </p:grpSpPr>
            <p:sp>
              <p:nvSpPr>
                <p:cNvPr id="85277" name="Oval 285"/>
                <p:cNvSpPr>
                  <a:spLocks noChangeArrowheads="1"/>
                </p:cNvSpPr>
                <p:nvPr/>
              </p:nvSpPr>
              <p:spPr bwMode="auto">
                <a:xfrm>
                  <a:off x="3434" y="3552"/>
                  <a:ext cx="124" cy="1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99"/>
                    </a:gs>
                    <a:gs pos="100000">
                      <a:srgbClr val="6666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CN" sz="1600">
                      <a:solidFill>
                        <a:srgbClr val="FFFF99"/>
                      </a:solidFill>
                      <a:ea typeface="宋体" pitchFamily="2" charset="-122"/>
                    </a:rPr>
                    <a:t>e</a:t>
                  </a:r>
                </a:p>
              </p:txBody>
            </p:sp>
            <p:sp>
              <p:nvSpPr>
                <p:cNvPr id="85278" name="Oval 286"/>
                <p:cNvSpPr>
                  <a:spLocks noChangeArrowheads="1"/>
                </p:cNvSpPr>
                <p:nvPr/>
              </p:nvSpPr>
              <p:spPr bwMode="auto">
                <a:xfrm>
                  <a:off x="3438" y="4014"/>
                  <a:ext cx="130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99"/>
                    </a:gs>
                    <a:gs pos="100000">
                      <a:srgbClr val="6666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CN" sz="1600">
                      <a:solidFill>
                        <a:srgbClr val="FFFF99"/>
                      </a:solidFill>
                      <a:ea typeface="宋体" pitchFamily="2" charset="-122"/>
                    </a:rPr>
                    <a:t>e</a:t>
                  </a:r>
                </a:p>
              </p:txBody>
            </p:sp>
            <p:sp>
              <p:nvSpPr>
                <p:cNvPr id="85279" name="Oval 287"/>
                <p:cNvSpPr>
                  <a:spLocks noChangeArrowheads="1"/>
                </p:cNvSpPr>
                <p:nvPr/>
              </p:nvSpPr>
              <p:spPr bwMode="auto">
                <a:xfrm>
                  <a:off x="3326" y="3743"/>
                  <a:ext cx="356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85280" name="Oval 288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124" cy="1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99FF"/>
                    </a:gs>
                    <a:gs pos="100000">
                      <a:srgbClr val="CC99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CN" sz="1600">
                      <a:solidFill>
                        <a:srgbClr val="FFFF99"/>
                      </a:solidFill>
                      <a:ea typeface="宋体" pitchFamily="2" charset="-122"/>
                    </a:rPr>
                    <a:t>+</a:t>
                  </a:r>
                </a:p>
              </p:txBody>
            </p:sp>
            <p:sp>
              <p:nvSpPr>
                <p:cNvPr id="85281" name="Oval 289"/>
                <p:cNvSpPr>
                  <a:spLocks noChangeArrowheads="1"/>
                </p:cNvSpPr>
                <p:nvPr/>
              </p:nvSpPr>
              <p:spPr bwMode="auto">
                <a:xfrm>
                  <a:off x="3436" y="3710"/>
                  <a:ext cx="124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CN" sz="1600">
                      <a:solidFill>
                        <a:schemeClr val="accent2"/>
                      </a:solidFill>
                      <a:ea typeface="宋体" pitchFamily="2" charset="-122"/>
                    </a:rPr>
                    <a:t>n</a:t>
                  </a:r>
                </a:p>
              </p:txBody>
            </p:sp>
          </p:grpSp>
          <p:sp>
            <p:nvSpPr>
              <p:cNvPr id="85282" name="Oval 290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124" cy="13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85283" name="Oval 291"/>
              <p:cNvSpPr>
                <a:spLocks noChangeArrowheads="1"/>
              </p:cNvSpPr>
              <p:nvPr/>
            </p:nvSpPr>
            <p:spPr bwMode="auto">
              <a:xfrm>
                <a:off x="3429" y="3863"/>
                <a:ext cx="124" cy="135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</p:grpSp>
      <p:sp>
        <p:nvSpPr>
          <p:cNvPr id="85284" name="Rectangle 292"/>
          <p:cNvSpPr>
            <a:spLocks noChangeArrowheads="1"/>
          </p:cNvSpPr>
          <p:nvPr/>
        </p:nvSpPr>
        <p:spPr bwMode="auto">
          <a:xfrm>
            <a:off x="4343400" y="2286000"/>
            <a:ext cx="480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>
                <a:ea typeface="宋体" pitchFamily="2" charset="-122"/>
              </a:rPr>
              <a:t> SEL - High density electron clouds – exists between metals of different Fermi energy, providing the necessary screening </a:t>
            </a:r>
          </a:p>
        </p:txBody>
      </p:sp>
      <p:sp>
        <p:nvSpPr>
          <p:cNvPr id="219" name="Slide Number Placeholder 2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128000" cy="1371600"/>
          </a:xfrm>
          <a:ln/>
        </p:spPr>
        <p:txBody>
          <a:bodyPr/>
          <a:lstStyle/>
          <a:p>
            <a:r>
              <a:rPr lang="en-US" altLang="zh-CN" sz="3600" b="1">
                <a:solidFill>
                  <a:schemeClr val="hlink"/>
                </a:solidFill>
                <a:ea typeface="宋体" pitchFamily="2" charset="-122"/>
              </a:rPr>
              <a:t>Results #3 -- </a:t>
            </a:r>
            <a:r>
              <a:rPr lang="en-US" altLang="zh-CN" sz="3800" b="1">
                <a:solidFill>
                  <a:schemeClr val="hlink"/>
                </a:solidFill>
                <a:ea typeface="宋体" pitchFamily="2" charset="-122"/>
              </a:rPr>
              <a:t>MeV charged-particles Alpha-Particles and Protons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963" y="4267200"/>
            <a:ext cx="245903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613400" y="5942013"/>
            <a:ext cx="3530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</a:rPr>
              <a:t>Tracks in CR-39 from 12.0 MeV </a:t>
            </a:r>
            <a:r>
              <a: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宋体" pitchFamily="2" charset="-122"/>
                <a:sym typeface="Symbol" pitchFamily="18" charset="2"/>
              </a:rPr>
              <a:t>-particles; image area S= 0.2x0.2 mm, (X 700)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69342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038600" y="4784725"/>
            <a:ext cx="307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After background subtracting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33400" y="4784725"/>
            <a:ext cx="386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High-energy charged particles: 1.5 - 1.7 MeV protons and 11-16 MeV alphas.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30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Outline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8229600" cy="3505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Comments re prior light water Ni studies – Patterson Cell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More recent experiments using thin-film plate type electrodes conditioned for cluster formation.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Evidence for D-clusters and comments about theory</a:t>
            </a:r>
            <a:endParaRPr lang="en-US" altLang="zh-CN" sz="2400" dirty="0">
              <a:solidFill>
                <a:srgbClr val="FFC00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Possible triggering </a:t>
            </a: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methods the initiate  </a:t>
            </a: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nuclear reactions in these high density clusters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Preliminary gas loading </a:t>
            </a:r>
            <a:r>
              <a:rPr lang="en-US" altLang="zh-CN" sz="2400" dirty="0" smtClean="0">
                <a:ea typeface="宋体" pitchFamily="2" charset="-122"/>
              </a:rPr>
              <a:t>nanoparticle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experiment 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Road Map and Future goal of the LENR study for Nuclear Battery </a:t>
            </a:r>
            <a:r>
              <a:rPr lang="en-US" altLang="zh-CN" sz="2400" dirty="0" smtClean="0">
                <a:ea typeface="宋体" pitchFamily="2" charset="-122"/>
              </a:rPr>
              <a:t>applications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06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Comment -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Propose search for charged particle and soft x-ray emission from Rossi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23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1143000"/>
          </a:xfrm>
          <a:noFill/>
          <a:ln/>
        </p:spPr>
        <p:txBody>
          <a:bodyPr/>
          <a:lstStyle/>
          <a:p>
            <a:r>
              <a:rPr lang="en-US" altLang="zh-CN" sz="3800" b="1" dirty="0">
                <a:solidFill>
                  <a:schemeClr val="hlink"/>
                </a:solidFill>
                <a:ea typeface="宋体" pitchFamily="2" charset="-122"/>
              </a:rPr>
              <a:t>Our </a:t>
            </a:r>
            <a:r>
              <a:rPr lang="en-US" altLang="zh-CN" sz="3800" b="1" dirty="0" smtClean="0">
                <a:solidFill>
                  <a:schemeClr val="hlink"/>
                </a:solidFill>
                <a:ea typeface="宋体" pitchFamily="2" charset="-122"/>
              </a:rPr>
              <a:t>Recent Dislocation-Loop-Cluster </a:t>
            </a:r>
            <a:r>
              <a:rPr lang="en-US" altLang="zh-CN" sz="3800" b="1" dirty="0">
                <a:solidFill>
                  <a:schemeClr val="hlink"/>
                </a:solidFill>
                <a:ea typeface="宋体" pitchFamily="2" charset="-122"/>
              </a:rPr>
              <a:t>Studies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1148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Pd thin foil – 12 </a:t>
            </a:r>
            <a:r>
              <a:rPr lang="en-US" altLang="zh-CN" dirty="0">
                <a:latin typeface="Tahoma"/>
                <a:ea typeface="宋体" pitchFamily="2" charset="-122"/>
                <a:cs typeface="Tahoma" pitchFamily="34" charset="0"/>
              </a:rPr>
              <a:t>µ</a:t>
            </a:r>
            <a:r>
              <a:rPr lang="en-US" altLang="zh-CN" dirty="0">
                <a:ea typeface="宋体" pitchFamily="2" charset="-122"/>
                <a:cs typeface="Tahoma" pitchFamily="34" charset="0"/>
              </a:rPr>
              <a:t>m</a:t>
            </a:r>
          </a:p>
          <a:p>
            <a:r>
              <a:rPr lang="en-US" altLang="zh-CN" dirty="0">
                <a:ea typeface="宋体" pitchFamily="2" charset="-122"/>
                <a:cs typeface="Tahoma" pitchFamily="34" charset="0"/>
              </a:rPr>
              <a:t>Loading and unloading deuterium/hydrogen was done by cyclically </a:t>
            </a:r>
            <a:r>
              <a:rPr lang="en-US" altLang="zh-CN" dirty="0" err="1">
                <a:ea typeface="宋体" pitchFamily="2" charset="-122"/>
                <a:cs typeface="Tahoma" pitchFamily="34" charset="0"/>
              </a:rPr>
              <a:t>cathodizing</a:t>
            </a:r>
            <a:r>
              <a:rPr lang="en-US" altLang="zh-CN" dirty="0">
                <a:ea typeface="宋体" pitchFamily="2" charset="-122"/>
                <a:cs typeface="Tahoma" pitchFamily="34" charset="0"/>
              </a:rPr>
              <a:t> and anodizing Pd foil </a:t>
            </a:r>
            <a:r>
              <a:rPr lang="en-US" altLang="zh-CN" dirty="0">
                <a:ea typeface="宋体" pitchFamily="2" charset="-122"/>
                <a:cs typeface="Tahoma" pitchFamily="34" charset="0"/>
                <a:sym typeface="Wingdings" pitchFamily="2" charset="2"/>
              </a:rPr>
              <a:t> dislocation loop and cluster formation</a:t>
            </a:r>
            <a:endParaRPr lang="en-US" altLang="zh-CN" dirty="0">
              <a:ea typeface="宋体" pitchFamily="2" charset="-122"/>
              <a:cs typeface="Tahoma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676400" y="37338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Pd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76400" y="3505200"/>
            <a:ext cx="4953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PdO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76400" y="4191000"/>
            <a:ext cx="4953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PdO</a:t>
            </a:r>
          </a:p>
        </p:txBody>
      </p:sp>
      <p:pic>
        <p:nvPicPr>
          <p:cNvPr id="25607" name="Picture 7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1520825" cy="1387475"/>
          </a:xfrm>
          <a:prstGeom prst="rect">
            <a:avLst/>
          </a:prstGeom>
          <a:noFill/>
        </p:spPr>
      </p:pic>
      <p:pic>
        <p:nvPicPr>
          <p:cNvPr id="25608" name="Picture 8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668838"/>
            <a:ext cx="1905000" cy="1427162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33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>
                <a:solidFill>
                  <a:schemeClr val="hlink"/>
                </a:solidFill>
                <a:ea typeface="宋体" pitchFamily="2" charset="-122"/>
              </a:rPr>
              <a:t>Temperature Programmed Desorption (TPD) Experiment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4267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56832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ahoma" pitchFamily="34" charset="0"/>
                <a:ea typeface="宋体" pitchFamily="2" charset="-122"/>
              </a:rPr>
              <a:t>After the loading foil was annealed under 300 </a:t>
            </a:r>
            <a:r>
              <a:rPr lang="en-US" altLang="zh-CN" baseline="30000"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>
                <a:latin typeface="Tahoma" pitchFamily="34" charset="0"/>
                <a:ea typeface="宋体" pitchFamily="2" charset="-122"/>
              </a:rPr>
              <a:t>C for 2 hr, the temperature was ramped from 20 </a:t>
            </a:r>
            <a:r>
              <a:rPr lang="en-US" altLang="zh-CN" baseline="30000"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>
                <a:latin typeface="Tahoma" pitchFamily="34" charset="0"/>
                <a:ea typeface="宋体" pitchFamily="2" charset="-122"/>
              </a:rPr>
              <a:t>C to 800 </a:t>
            </a:r>
            <a:r>
              <a:rPr lang="en-US" altLang="zh-CN" baseline="30000"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>
                <a:latin typeface="Tahoma" pitchFamily="34" charset="0"/>
                <a:ea typeface="宋体" pitchFamily="2" charset="-122"/>
              </a:rPr>
              <a:t>C at 9 </a:t>
            </a:r>
            <a:r>
              <a:rPr lang="en-US" altLang="zh-CN" baseline="30000">
                <a:latin typeface="Tahoma" pitchFamily="34" charset="0"/>
                <a:ea typeface="宋体" pitchFamily="2" charset="-122"/>
              </a:rPr>
              <a:t>o</a:t>
            </a:r>
            <a:r>
              <a:rPr lang="en-US" altLang="zh-CN">
                <a:latin typeface="Tahoma" pitchFamily="34" charset="0"/>
                <a:ea typeface="宋体" pitchFamily="2" charset="-122"/>
              </a:rPr>
              <a:t>C /min.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5029200" y="4191000"/>
          <a:ext cx="390683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4" imgW="2234880" imgH="431640" progId="">
                  <p:embed/>
                </p:oleObj>
              </mc:Choice>
              <mc:Fallback>
                <p:oleObj name="Equation" r:id="rId4" imgW="2234880" imgH="4316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1000"/>
                        <a:ext cx="390683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257800" y="2819400"/>
            <a:ext cx="358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ahoma" pitchFamily="34" charset="0"/>
                <a:ea typeface="宋体" pitchFamily="2" charset="-122"/>
              </a:rPr>
              <a:t>Binding Energy calculation – close to the binding energy between hydrogen and dislocations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382000" cy="1600200"/>
          </a:xfrm>
        </p:spPr>
        <p:txBody>
          <a:bodyPr/>
          <a:lstStyle/>
          <a:p>
            <a:r>
              <a:rPr lang="en-US" altLang="zh-CN" sz="2900" b="1">
                <a:solidFill>
                  <a:schemeClr val="hlink"/>
                </a:solidFill>
                <a:ea typeface="宋体" pitchFamily="2" charset="-122"/>
              </a:rPr>
              <a:t>Experimental Magnetic Moment Measurements of Pd:H sample show superconducting state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762000" y="4953000"/>
            <a:ext cx="675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The magnetic moment of H</a:t>
            </a:r>
            <a:r>
              <a:rPr lang="en-US" altLang="zh-CN" sz="2000" baseline="-25000" dirty="0"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- cycled </a:t>
            </a:r>
            <a:r>
              <a:rPr lang="en-US" altLang="zh-CN" sz="2000" dirty="0" err="1">
                <a:latin typeface="Comic Sans MS" pitchFamily="66" charset="0"/>
                <a:ea typeface="宋体" pitchFamily="2" charset="-122"/>
              </a:rPr>
              <a:t>PdHx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samples in the temperature range of 2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  <a:sym typeface="Symbol" pitchFamily="18" charset="2"/>
              </a:rPr>
              <a:t>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T &lt; 50 K is significantly lower than M(T)  for the original </a:t>
            </a:r>
            <a:r>
              <a:rPr lang="en-US" altLang="zh-CN" sz="2000" dirty="0" err="1">
                <a:latin typeface="Comic Sans MS" pitchFamily="66" charset="0"/>
                <a:ea typeface="宋体" pitchFamily="2" charset="-122"/>
              </a:rPr>
              <a:t>Pd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/</a:t>
            </a:r>
            <a:r>
              <a:rPr lang="en-US" altLang="zh-CN" sz="2000" dirty="0" err="1">
                <a:latin typeface="Comic Sans MS" pitchFamily="66" charset="0"/>
                <a:ea typeface="宋体" pitchFamily="2" charset="-122"/>
              </a:rPr>
              <a:t>PdO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.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6019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968829" y="5993266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A. Lipson, B.I. </a:t>
            </a:r>
            <a:r>
              <a:rPr lang="en-US" altLang="zh-CN" sz="1600" dirty="0" err="1" smtClean="0">
                <a:solidFill>
                  <a:srgbClr val="FF0000"/>
                </a:solidFill>
                <a:ea typeface="宋体" pitchFamily="2" charset="-122"/>
              </a:rPr>
              <a:t>Heuser</a:t>
            </a:r>
            <a:r>
              <a:rPr lang="en-US" altLang="zh-CN" sz="1600" dirty="0" smtClean="0">
                <a:solidFill>
                  <a:srgbClr val="FF0000"/>
                </a:solidFill>
                <a:ea typeface="宋体" pitchFamily="2" charset="-122"/>
              </a:rPr>
              <a:t>, C</a:t>
            </a:r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. </a:t>
            </a:r>
            <a:r>
              <a:rPr lang="en-US" altLang="zh-CN" sz="1600" dirty="0" err="1">
                <a:solidFill>
                  <a:srgbClr val="FF0000"/>
                </a:solidFill>
                <a:ea typeface="宋体" pitchFamily="2" charset="-122"/>
              </a:rPr>
              <a:t>Castano</a:t>
            </a:r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, </a:t>
            </a:r>
            <a:r>
              <a:rPr lang="en-US" altLang="zh-CN" sz="1600" dirty="0" smtClean="0">
                <a:solidFill>
                  <a:srgbClr val="FF0000"/>
                </a:solidFill>
                <a:ea typeface="宋体" pitchFamily="2" charset="-122"/>
              </a:rPr>
              <a:t>G.H. </a:t>
            </a:r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Miley, B. </a:t>
            </a:r>
            <a:r>
              <a:rPr lang="en-US" altLang="zh-CN" sz="1600" dirty="0" err="1">
                <a:solidFill>
                  <a:srgbClr val="FF0000"/>
                </a:solidFill>
                <a:ea typeface="宋体" pitchFamily="2" charset="-122"/>
              </a:rPr>
              <a:t>Lyakov</a:t>
            </a:r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 &amp; A. </a:t>
            </a:r>
            <a:r>
              <a:rPr lang="en-US" altLang="zh-CN" sz="1600" dirty="0" err="1">
                <a:solidFill>
                  <a:srgbClr val="FF0000"/>
                </a:solidFill>
                <a:ea typeface="宋体" pitchFamily="2" charset="-122"/>
              </a:rPr>
              <a:t>Mitin</a:t>
            </a:r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, </a:t>
            </a:r>
            <a:r>
              <a:rPr lang="en-US" altLang="zh-CN" sz="1600" b="1" u="sng" dirty="0">
                <a:solidFill>
                  <a:srgbClr val="FF0000"/>
                </a:solidFill>
                <a:ea typeface="宋体" pitchFamily="2" charset="-122"/>
              </a:rPr>
              <a:t>Physical Review B 72</a:t>
            </a:r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, 212507/1-6 (2005):</a:t>
            </a:r>
            <a:r>
              <a:rPr lang="en-US" altLang="zh-CN" sz="1600" dirty="0">
                <a:ea typeface="宋体" pitchFamily="2" charset="-122"/>
              </a:rPr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35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7772400" cy="1362075"/>
          </a:xfrm>
        </p:spPr>
        <p:txBody>
          <a:bodyPr/>
          <a:lstStyle/>
          <a:p>
            <a:r>
              <a:rPr lang="en-US" dirty="0" smtClean="0"/>
              <a:t>Another proof of clusters – </a:t>
            </a:r>
            <a:r>
              <a:rPr lang="en-US" dirty="0" err="1" smtClean="0"/>
              <a:t>petawatt</a:t>
            </a:r>
            <a:r>
              <a:rPr lang="en-US" dirty="0" smtClean="0"/>
              <a:t> laser beam extraction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066799"/>
          </a:xfrm>
        </p:spPr>
        <p:txBody>
          <a:bodyPr/>
          <a:lstStyle/>
          <a:p>
            <a:r>
              <a:rPr lang="en-US" dirty="0" smtClean="0"/>
              <a:t>We are funded to do experiments at LANL to study the extraction of MeV D+ ions from these clusters using the TRIDENT </a:t>
            </a:r>
            <a:r>
              <a:rPr lang="en-US" dirty="0" err="1" smtClean="0"/>
              <a:t>petawatt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DDA-760D-4129-AE1F-835A2E2E9CDD}" type="slidenum">
              <a:rPr lang="zh-CN" altLang="en-US" smtClean="0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78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74032-7BAE-4494-9D7B-961D2101BCB2}" type="slidenum">
              <a:rPr lang="zh-CN" altLang="en-US"/>
              <a:pPr>
                <a:defRPr/>
              </a:pPr>
              <a:t>37</a:t>
            </a:fld>
            <a:endParaRPr lang="en-US" altLang="zh-CN" dirty="0"/>
          </a:p>
        </p:txBody>
      </p:sp>
      <p:pic>
        <p:nvPicPr>
          <p:cNvPr id="24579" name="Picture 3" descr="NORTH TARGET CHAMBER K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 r="-871" b="153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Can 79"/>
          <p:cNvSpPr/>
          <p:nvPr/>
        </p:nvSpPr>
        <p:spPr>
          <a:xfrm rot="13446835">
            <a:off x="2035175" y="5014913"/>
            <a:ext cx="1025525" cy="1555750"/>
          </a:xfrm>
          <a:prstGeom prst="can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6667500"/>
            <a:ext cx="41148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60198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33500" y="6515100"/>
            <a:ext cx="78105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3200400" y="3162300"/>
            <a:ext cx="1163638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zh-CN">
                <a:latin typeface="Calibri" pitchFamily="34" charset="0"/>
                <a:ea typeface="SimSun" pitchFamily="2" charset="-122"/>
              </a:rPr>
              <a:t>Ion Beams</a:t>
            </a:r>
          </a:p>
        </p:txBody>
      </p:sp>
      <p:sp>
        <p:nvSpPr>
          <p:cNvPr id="10" name="Isosceles Triangle 9"/>
          <p:cNvSpPr/>
          <p:nvPr/>
        </p:nvSpPr>
        <p:spPr>
          <a:xfrm rot="2815808">
            <a:off x="4164807" y="3755231"/>
            <a:ext cx="369888" cy="714375"/>
          </a:xfrm>
          <a:prstGeom prst="triangle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24586" name="Group 8"/>
          <p:cNvGrpSpPr>
            <a:grpSpLocks/>
          </p:cNvGrpSpPr>
          <p:nvPr/>
        </p:nvGrpSpPr>
        <p:grpSpPr bwMode="auto">
          <a:xfrm>
            <a:off x="4419600" y="2247900"/>
            <a:ext cx="3695700" cy="2057400"/>
            <a:chOff x="4478181" y="2370317"/>
            <a:chExt cx="2741601" cy="1526252"/>
          </a:xfrm>
        </p:grpSpPr>
        <p:sp>
          <p:nvSpPr>
            <p:cNvPr id="5" name="Isosceles Triangle 4"/>
            <p:cNvSpPr/>
            <p:nvPr/>
          </p:nvSpPr>
          <p:spPr>
            <a:xfrm rot="13817390">
              <a:off x="4969855" y="2344997"/>
              <a:ext cx="469888" cy="1453237"/>
            </a:xfrm>
            <a:prstGeom prst="triangle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 flipV="1">
              <a:off x="4958668" y="3472610"/>
              <a:ext cx="2261114" cy="381563"/>
            </a:xfrm>
            <a:prstGeom prst="parallelogram">
              <a:avLst>
                <a:gd name="adj" fmla="val 53037"/>
              </a:avLst>
            </a:pr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18348423">
              <a:off x="4657775" y="2919697"/>
              <a:ext cx="1526252" cy="427492"/>
            </a:xfrm>
            <a:prstGeom prst="parallelogram">
              <a:avLst>
                <a:gd name="adj" fmla="val 62836"/>
              </a:avLst>
            </a:pr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266700" y="2095500"/>
            <a:ext cx="1908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zh-CN">
                <a:latin typeface="Calibri" pitchFamily="34" charset="0"/>
                <a:ea typeface="SimSun" pitchFamily="2" charset="-122"/>
              </a:rPr>
              <a:t>Film Detector / </a:t>
            </a:r>
            <a:br>
              <a:rPr lang="en-US" altLang="zh-CN">
                <a:latin typeface="Calibri" pitchFamily="34" charset="0"/>
                <a:ea typeface="SimSun" pitchFamily="2" charset="-122"/>
              </a:rPr>
            </a:br>
            <a:r>
              <a:rPr lang="en-US" altLang="zh-CN">
                <a:latin typeface="Calibri" pitchFamily="34" charset="0"/>
                <a:ea typeface="SimSun" pitchFamily="2" charset="-122"/>
              </a:rPr>
              <a:t>Nuclear Activation</a:t>
            </a:r>
            <a:br>
              <a:rPr lang="en-US" altLang="zh-CN">
                <a:latin typeface="Calibri" pitchFamily="34" charset="0"/>
                <a:ea typeface="SimSun" pitchFamily="2" charset="-122"/>
              </a:rPr>
            </a:br>
            <a:r>
              <a:rPr lang="en-US" altLang="zh-CN">
                <a:latin typeface="Calibri" pitchFamily="34" charset="0"/>
                <a:ea typeface="SimSun" pitchFamily="2" charset="-122"/>
              </a:rPr>
              <a:t>Stack</a:t>
            </a:r>
          </a:p>
        </p:txBody>
      </p:sp>
      <p:sp>
        <p:nvSpPr>
          <p:cNvPr id="13" name="Cube 12"/>
          <p:cNvSpPr/>
          <p:nvPr/>
        </p:nvSpPr>
        <p:spPr>
          <a:xfrm rot="8078567">
            <a:off x="3929857" y="4225131"/>
            <a:ext cx="254000" cy="4429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cxnSp>
        <p:nvCxnSpPr>
          <p:cNvPr id="16" name="Straight Arrow Connector 15"/>
          <p:cNvCxnSpPr>
            <a:stCxn id="24587" idx="3"/>
            <a:endCxn id="13" idx="4"/>
          </p:cNvCxnSpPr>
          <p:nvPr/>
        </p:nvCxnSpPr>
        <p:spPr>
          <a:xfrm>
            <a:off x="2174875" y="2557463"/>
            <a:ext cx="1814513" cy="19129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4584" idx="3"/>
            <a:endCxn id="10" idx="1"/>
          </p:cNvCxnSpPr>
          <p:nvPr/>
        </p:nvCxnSpPr>
        <p:spPr>
          <a:xfrm flipH="1">
            <a:off x="4286250" y="3346450"/>
            <a:ext cx="77788" cy="698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TextBox 23"/>
          <p:cNvSpPr txBox="1">
            <a:spLocks noChangeArrowheads="1"/>
          </p:cNvSpPr>
          <p:nvPr/>
        </p:nvSpPr>
        <p:spPr bwMode="auto">
          <a:xfrm>
            <a:off x="4343400" y="4419600"/>
            <a:ext cx="76517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zh-CN">
                <a:latin typeface="Calibri" pitchFamily="34" charset="0"/>
                <a:ea typeface="SimSun" pitchFamily="2" charset="-122"/>
              </a:rPr>
              <a:t>Target</a:t>
            </a:r>
          </a:p>
        </p:txBody>
      </p:sp>
      <p:cxnSp>
        <p:nvCxnSpPr>
          <p:cNvPr id="26" name="Straight Arrow Connector 25"/>
          <p:cNvCxnSpPr>
            <a:stCxn id="24591" idx="0"/>
            <a:endCxn id="5" idx="0"/>
          </p:cNvCxnSpPr>
          <p:nvPr/>
        </p:nvCxnSpPr>
        <p:spPr>
          <a:xfrm rot="16200000" flipV="1">
            <a:off x="4385469" y="4079081"/>
            <a:ext cx="600075" cy="809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>
            <a:off x="3429000" y="60960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0" name="Can 29"/>
          <p:cNvSpPr/>
          <p:nvPr/>
        </p:nvSpPr>
        <p:spPr>
          <a:xfrm>
            <a:off x="3657600" y="60960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1" name="Can 30"/>
          <p:cNvSpPr/>
          <p:nvPr/>
        </p:nvSpPr>
        <p:spPr>
          <a:xfrm>
            <a:off x="2209800" y="44958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2" name="Can 31"/>
          <p:cNvSpPr/>
          <p:nvPr/>
        </p:nvSpPr>
        <p:spPr>
          <a:xfrm>
            <a:off x="2362200" y="46482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4" name="Can 33"/>
          <p:cNvSpPr/>
          <p:nvPr/>
        </p:nvSpPr>
        <p:spPr>
          <a:xfrm>
            <a:off x="5638800" y="9144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5" name="Can 34"/>
          <p:cNvSpPr/>
          <p:nvPr/>
        </p:nvSpPr>
        <p:spPr>
          <a:xfrm>
            <a:off x="7086600" y="23622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6" name="Can 35"/>
          <p:cNvSpPr/>
          <p:nvPr/>
        </p:nvSpPr>
        <p:spPr>
          <a:xfrm>
            <a:off x="7239000" y="14478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7" name="Can 36"/>
          <p:cNvSpPr/>
          <p:nvPr/>
        </p:nvSpPr>
        <p:spPr>
          <a:xfrm>
            <a:off x="6324600" y="6858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8" name="Can 37"/>
          <p:cNvSpPr/>
          <p:nvPr/>
        </p:nvSpPr>
        <p:spPr>
          <a:xfrm>
            <a:off x="7086600" y="7620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9" name="Can 38"/>
          <p:cNvSpPr/>
          <p:nvPr/>
        </p:nvSpPr>
        <p:spPr>
          <a:xfrm>
            <a:off x="6362700" y="52578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0" name="Can 39"/>
          <p:cNvSpPr/>
          <p:nvPr/>
        </p:nvSpPr>
        <p:spPr>
          <a:xfrm>
            <a:off x="2743200" y="16383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2" name="Can 41"/>
          <p:cNvSpPr/>
          <p:nvPr/>
        </p:nvSpPr>
        <p:spPr>
          <a:xfrm>
            <a:off x="1790700" y="59055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4" name="Can 43"/>
          <p:cNvSpPr/>
          <p:nvPr/>
        </p:nvSpPr>
        <p:spPr>
          <a:xfrm>
            <a:off x="228600" y="9144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500" y="800100"/>
            <a:ext cx="1844675" cy="8620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Neutron Bubble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Detectors </a:t>
            </a:r>
            <a:br>
              <a:rPr lang="en-US" dirty="0">
                <a:latin typeface="+mn-lt"/>
              </a:rPr>
            </a:br>
            <a:r>
              <a:rPr lang="en-US" sz="1400" dirty="0">
                <a:latin typeface="+mn-lt"/>
              </a:rPr>
              <a:t>(thermal or &gt;10 MeV)</a:t>
            </a:r>
          </a:p>
        </p:txBody>
      </p:sp>
      <p:sp>
        <p:nvSpPr>
          <p:cNvPr id="47" name="Isosceles Triangle 46"/>
          <p:cNvSpPr/>
          <p:nvPr/>
        </p:nvSpPr>
        <p:spPr>
          <a:xfrm rot="2815808" flipV="1">
            <a:off x="4776788" y="3165475"/>
            <a:ext cx="369888" cy="827087"/>
          </a:xfrm>
          <a:prstGeom prst="triangle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cxnSp>
        <p:nvCxnSpPr>
          <p:cNvPr id="48" name="Straight Arrow Connector 47"/>
          <p:cNvCxnSpPr>
            <a:stCxn id="24584" idx="3"/>
            <a:endCxn id="47" idx="1"/>
          </p:cNvCxnSpPr>
          <p:nvPr/>
        </p:nvCxnSpPr>
        <p:spPr>
          <a:xfrm>
            <a:off x="4364038" y="3346450"/>
            <a:ext cx="534987" cy="165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0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027738"/>
            <a:ext cx="14303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6645275"/>
            <a:ext cx="920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1" name="Line 20"/>
          <p:cNvSpPr>
            <a:spLocks noChangeShapeType="1"/>
          </p:cNvSpPr>
          <p:nvPr/>
        </p:nvSpPr>
        <p:spPr bwMode="auto">
          <a:xfrm>
            <a:off x="1143000" y="66675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21"/>
          <p:cNvSpPr>
            <a:spLocks noChangeShapeType="1"/>
          </p:cNvSpPr>
          <p:nvPr/>
        </p:nvSpPr>
        <p:spPr bwMode="auto">
          <a:xfrm>
            <a:off x="365125" y="66675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23"/>
          <p:cNvSpPr txBox="1">
            <a:spLocks noChangeArrowheads="1"/>
          </p:cNvSpPr>
          <p:nvPr/>
        </p:nvSpPr>
        <p:spPr bwMode="auto">
          <a:xfrm>
            <a:off x="309563" y="6678613"/>
            <a:ext cx="533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8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Operated by Los Alamos National Security, LLC for the U.S. Department of Energy’s NNSA</a:t>
            </a:r>
            <a:endParaRPr lang="en-US" altLang="zh-CN" sz="9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614" name="Text Box 24"/>
          <p:cNvSpPr txBox="1">
            <a:spLocks noChangeArrowheads="1"/>
          </p:cNvSpPr>
          <p:nvPr/>
        </p:nvSpPr>
        <p:spPr bwMode="auto">
          <a:xfrm>
            <a:off x="2400300" y="6438900"/>
            <a:ext cx="46212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0" rIns="9144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900" b="1">
                <a:solidFill>
                  <a:schemeClr val="accent1"/>
                </a:solidFill>
                <a:latin typeface="Calibri" pitchFamily="34" charset="0"/>
                <a:ea typeface="SimSun" pitchFamily="2" charset="-122"/>
              </a:rPr>
              <a:t>U N C L A S S I F I E D</a:t>
            </a:r>
            <a:endParaRPr lang="en-US" altLang="zh-CN" sz="900">
              <a:solidFill>
                <a:schemeClr val="accent1"/>
              </a:solidFill>
              <a:latin typeface="Times" pitchFamily="18" charset="0"/>
              <a:ea typeface="SimSun" pitchFamily="2" charset="-122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16200000" flipH="1">
            <a:off x="4495800" y="3771900"/>
            <a:ext cx="266700" cy="1905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n 80"/>
          <p:cNvSpPr/>
          <p:nvPr/>
        </p:nvSpPr>
        <p:spPr>
          <a:xfrm>
            <a:off x="1981200" y="6057900"/>
            <a:ext cx="76200" cy="609600"/>
          </a:xfrm>
          <a:prstGeom prst="can">
            <a:avLst>
              <a:gd name="adj" fmla="val 14994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617" name="TextBox 81"/>
          <p:cNvSpPr txBox="1">
            <a:spLocks noChangeArrowheads="1"/>
          </p:cNvSpPr>
          <p:nvPr/>
        </p:nvSpPr>
        <p:spPr bwMode="auto">
          <a:xfrm>
            <a:off x="0" y="4762500"/>
            <a:ext cx="1987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zh-CN">
                <a:latin typeface="Calibri" pitchFamily="34" charset="0"/>
                <a:ea typeface="SimSun" pitchFamily="2" charset="-122"/>
              </a:rPr>
              <a:t>Thomson Parabola Ion Energy Analyzer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562100" y="5334000"/>
            <a:ext cx="1028700" cy="342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Isosceles Triangle 87"/>
          <p:cNvSpPr/>
          <p:nvPr/>
        </p:nvSpPr>
        <p:spPr>
          <a:xfrm rot="2815808">
            <a:off x="3371056" y="3296445"/>
            <a:ext cx="206375" cy="3236912"/>
          </a:xfrm>
          <a:prstGeom prst="triangle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0" y="571500"/>
            <a:ext cx="114300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24622" name="Picture 10" descr="Trident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1560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3" name="TextBox 88"/>
          <p:cNvSpPr txBox="1">
            <a:spLocks noChangeArrowheads="1"/>
          </p:cNvSpPr>
          <p:nvPr/>
        </p:nvSpPr>
        <p:spPr bwMode="auto">
          <a:xfrm>
            <a:off x="1600200" y="152400"/>
            <a:ext cx="7429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chemeClr val="hlink"/>
                </a:solidFill>
                <a:ea typeface="SimSun" pitchFamily="2" charset="-122"/>
              </a:rPr>
              <a:t>Deuteron Acceleration Experiment In LANL</a:t>
            </a:r>
          </a:p>
        </p:txBody>
      </p:sp>
      <p:sp>
        <p:nvSpPr>
          <p:cNvPr id="24624" name="TextBox 92"/>
          <p:cNvSpPr txBox="1">
            <a:spLocks noChangeArrowheads="1"/>
          </p:cNvSpPr>
          <p:nvPr/>
        </p:nvSpPr>
        <p:spPr bwMode="auto">
          <a:xfrm>
            <a:off x="7200900" y="5105400"/>
            <a:ext cx="157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zh-CN">
                <a:latin typeface="Calibri" pitchFamily="34" charset="0"/>
                <a:ea typeface="SimSun" pitchFamily="2" charset="-122"/>
              </a:rPr>
              <a:t>Vacuum Vessel</a:t>
            </a:r>
          </a:p>
        </p:txBody>
      </p:sp>
      <p:cxnSp>
        <p:nvCxnSpPr>
          <p:cNvPr id="95" name="Straight Arrow Connector 94"/>
          <p:cNvCxnSpPr>
            <a:stCxn id="24624" idx="1"/>
          </p:cNvCxnSpPr>
          <p:nvPr/>
        </p:nvCxnSpPr>
        <p:spPr>
          <a:xfrm rot="10800000">
            <a:off x="6705600" y="4876800"/>
            <a:ext cx="495300" cy="412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6" name="TextBox 98"/>
          <p:cNvSpPr txBox="1">
            <a:spLocks noChangeArrowheads="1"/>
          </p:cNvSpPr>
          <p:nvPr/>
        </p:nvSpPr>
        <p:spPr bwMode="auto">
          <a:xfrm>
            <a:off x="7429500" y="236220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zh-CN">
                <a:latin typeface="Calibri" pitchFamily="34" charset="0"/>
                <a:ea typeface="SimSun" pitchFamily="2" charset="-122"/>
              </a:rPr>
              <a:t>Vacuum Vessel Supports</a:t>
            </a:r>
          </a:p>
        </p:txBody>
      </p:sp>
      <p:cxnSp>
        <p:nvCxnSpPr>
          <p:cNvPr id="101" name="Straight Arrow Connector 100"/>
          <p:cNvCxnSpPr>
            <a:stCxn id="24626" idx="2"/>
          </p:cNvCxnSpPr>
          <p:nvPr/>
        </p:nvCxnSpPr>
        <p:spPr>
          <a:xfrm rot="5400000">
            <a:off x="7933531" y="3151982"/>
            <a:ext cx="496887" cy="2095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8" name="TextBox 11"/>
          <p:cNvSpPr txBox="1">
            <a:spLocks noChangeArrowheads="1"/>
          </p:cNvSpPr>
          <p:nvPr/>
        </p:nvSpPr>
        <p:spPr bwMode="auto">
          <a:xfrm>
            <a:off x="6743700" y="37719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zh-CN">
                <a:latin typeface="Calibri" pitchFamily="34" charset="0"/>
                <a:ea typeface="SimSun" pitchFamily="2" charset="-122"/>
              </a:rPr>
              <a:t>Laser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6B14D-7718-42D0-8E06-84CA77ABD2C5}" type="slidenum">
              <a:rPr lang="zh-CN" altLang="en-US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3600" b="1" smtClean="0">
                <a:solidFill>
                  <a:schemeClr val="hlink"/>
                </a:solidFill>
                <a:latin typeface="Tahoma" pitchFamily="34" charset="0"/>
                <a:ea typeface="SimSun" pitchFamily="2" charset="-122"/>
              </a:rPr>
              <a:t>Ion Trace of PdD Separated by Thompson Parabola WITH Ti Filter</a:t>
            </a:r>
          </a:p>
        </p:txBody>
      </p:sp>
      <p:grpSp>
        <p:nvGrpSpPr>
          <p:cNvPr id="31748" name="Group 15"/>
          <p:cNvGrpSpPr>
            <a:grpSpLocks/>
          </p:cNvGrpSpPr>
          <p:nvPr/>
        </p:nvGrpSpPr>
        <p:grpSpPr bwMode="auto">
          <a:xfrm>
            <a:off x="609600" y="2514600"/>
            <a:ext cx="8153400" cy="3911600"/>
            <a:chOff x="384" y="1584"/>
            <a:chExt cx="5136" cy="2464"/>
          </a:xfrm>
        </p:grpSpPr>
        <p:pic>
          <p:nvPicPr>
            <p:cNvPr id="31751" name="Picture 5" descr="21867_TPne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84"/>
              <a:ext cx="5136" cy="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6" descr="21867_TPnew"/>
            <p:cNvPicPr>
              <a:picLocks noChangeAspect="1" noChangeArrowheads="1"/>
            </p:cNvPicPr>
            <p:nvPr/>
          </p:nvPicPr>
          <p:blipFill>
            <a:blip r:embed="rId3">
              <a:lum bright="66000" contras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251"/>
              <a:ext cx="2352" cy="1685"/>
            </a:xfrm>
            <a:prstGeom prst="rect">
              <a:avLst/>
            </a:prstGeom>
            <a:noFill/>
            <a:ln w="412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3936" y="326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ea typeface="SimSun" pitchFamily="2" charset="-122"/>
                </a:rPr>
                <a:t>D</a:t>
              </a:r>
              <a:r>
                <a:rPr lang="en-US" altLang="zh-CN" baseline="30000">
                  <a:solidFill>
                    <a:schemeClr val="bg1"/>
                  </a:solidFill>
                  <a:ea typeface="SimSun" pitchFamily="2" charset="-122"/>
                </a:rPr>
                <a:t>+</a:t>
              </a:r>
            </a:p>
          </p:txBody>
        </p:sp>
        <p:sp>
          <p:nvSpPr>
            <p:cNvPr id="31754" name="Freeform 9"/>
            <p:cNvSpPr>
              <a:spLocks/>
            </p:cNvSpPr>
            <p:nvPr/>
          </p:nvSpPr>
          <p:spPr bwMode="auto">
            <a:xfrm>
              <a:off x="3648" y="3264"/>
              <a:ext cx="288" cy="168"/>
            </a:xfrm>
            <a:custGeom>
              <a:avLst/>
              <a:gdLst>
                <a:gd name="T0" fmla="*/ 288 w 288"/>
                <a:gd name="T1" fmla="*/ 144 h 168"/>
                <a:gd name="T2" fmla="*/ 96 w 288"/>
                <a:gd name="T3" fmla="*/ 144 h 168"/>
                <a:gd name="T4" fmla="*/ 0 w 288"/>
                <a:gd name="T5" fmla="*/ 0 h 168"/>
                <a:gd name="T6" fmla="*/ 0 60000 65536"/>
                <a:gd name="T7" fmla="*/ 0 60000 65536"/>
                <a:gd name="T8" fmla="*/ 0 60000 65536"/>
                <a:gd name="T9" fmla="*/ 0 w 288"/>
                <a:gd name="T10" fmla="*/ 0 h 168"/>
                <a:gd name="T11" fmla="*/ 288 w 28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68">
                  <a:moveTo>
                    <a:pt x="288" y="144"/>
                  </a:moveTo>
                  <a:cubicBezTo>
                    <a:pt x="216" y="156"/>
                    <a:pt x="144" y="168"/>
                    <a:pt x="96" y="144"/>
                  </a:cubicBezTo>
                  <a:cubicBezTo>
                    <a:pt x="48" y="120"/>
                    <a:pt x="24" y="60"/>
                    <a:pt x="0" y="0"/>
                  </a:cubicBezTo>
                </a:path>
              </a:pathLst>
            </a:custGeom>
            <a:noFill/>
            <a:ln w="22225">
              <a:solidFill>
                <a:srgbClr val="0033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Text Box 10"/>
            <p:cNvSpPr txBox="1">
              <a:spLocks noChangeArrowheads="1"/>
            </p:cNvSpPr>
            <p:nvPr/>
          </p:nvSpPr>
          <p:spPr bwMode="auto">
            <a:xfrm>
              <a:off x="3936" y="254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ea typeface="SimSun" pitchFamily="2" charset="-122"/>
                </a:rPr>
                <a:t>P</a:t>
              </a:r>
              <a:endParaRPr lang="en-US" altLang="zh-CN" baseline="30000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4416" y="2208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ea typeface="SimSun" pitchFamily="2" charset="-122"/>
                </a:rPr>
                <a:t>Zoom In View</a:t>
              </a:r>
            </a:p>
          </p:txBody>
        </p:sp>
        <p:sp>
          <p:nvSpPr>
            <p:cNvPr id="31757" name="Rectangle 12"/>
            <p:cNvSpPr>
              <a:spLocks noChangeArrowheads="1"/>
            </p:cNvSpPr>
            <p:nvPr/>
          </p:nvSpPr>
          <p:spPr bwMode="auto">
            <a:xfrm>
              <a:off x="390" y="1632"/>
              <a:ext cx="1200" cy="864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31758" name="Freeform 13"/>
            <p:cNvSpPr>
              <a:spLocks/>
            </p:cNvSpPr>
            <p:nvPr/>
          </p:nvSpPr>
          <p:spPr bwMode="auto">
            <a:xfrm>
              <a:off x="1564" y="2352"/>
              <a:ext cx="1432" cy="640"/>
            </a:xfrm>
            <a:custGeom>
              <a:avLst/>
              <a:gdLst>
                <a:gd name="T0" fmla="*/ 88 w 1432"/>
                <a:gd name="T1" fmla="*/ 16 h 640"/>
                <a:gd name="T2" fmla="*/ 136 w 1432"/>
                <a:gd name="T3" fmla="*/ 16 h 640"/>
                <a:gd name="T4" fmla="*/ 904 w 1432"/>
                <a:gd name="T5" fmla="*/ 112 h 640"/>
                <a:gd name="T6" fmla="*/ 1432 w 1432"/>
                <a:gd name="T7" fmla="*/ 640 h 6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2"/>
                <a:gd name="T13" fmla="*/ 0 h 640"/>
                <a:gd name="T14" fmla="*/ 1432 w 1432"/>
                <a:gd name="T15" fmla="*/ 640 h 6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2" h="640">
                  <a:moveTo>
                    <a:pt x="88" y="16"/>
                  </a:moveTo>
                  <a:cubicBezTo>
                    <a:pt x="44" y="8"/>
                    <a:pt x="0" y="0"/>
                    <a:pt x="136" y="16"/>
                  </a:cubicBezTo>
                  <a:cubicBezTo>
                    <a:pt x="272" y="32"/>
                    <a:pt x="688" y="8"/>
                    <a:pt x="904" y="112"/>
                  </a:cubicBezTo>
                  <a:cubicBezTo>
                    <a:pt x="1120" y="216"/>
                    <a:pt x="1276" y="428"/>
                    <a:pt x="1432" y="64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Text Box 14"/>
          <p:cNvSpPr txBox="1">
            <a:spLocks noChangeArrowheads="1"/>
          </p:cNvSpPr>
          <p:nvPr/>
        </p:nvSpPr>
        <p:spPr bwMode="auto">
          <a:xfrm>
            <a:off x="1066800" y="1600200"/>
            <a:ext cx="754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993300"/>
                </a:solidFill>
                <a:ea typeface="SimSun" pitchFamily="2" charset="-122"/>
              </a:rPr>
              <a:t>Laser Energy  in 81.9 J out 67.1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>
              <a:solidFill>
                <a:srgbClr val="993300"/>
              </a:solidFill>
              <a:ea typeface="SimSun" pitchFamily="2" charset="-122"/>
            </a:endParaRPr>
          </a:p>
        </p:txBody>
      </p:sp>
      <p:sp>
        <p:nvSpPr>
          <p:cNvPr id="31750" name="Text Box 16"/>
          <p:cNvSpPr txBox="1">
            <a:spLocks noChangeArrowheads="1"/>
          </p:cNvSpPr>
          <p:nvPr/>
        </p:nvSpPr>
        <p:spPr bwMode="auto">
          <a:xfrm>
            <a:off x="2286000" y="57912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ea typeface="SimSun" pitchFamily="2" charset="-122"/>
              </a:rPr>
              <a:t>Image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r>
              <a:rPr lang="en-US" dirty="0" smtClean="0"/>
              <a:t>–TRIDENT </a:t>
            </a:r>
            <a:r>
              <a:rPr lang="en-US" dirty="0" smtClean="0"/>
              <a:t>results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acceleration from clusters</a:t>
            </a:r>
          </a:p>
          <a:p>
            <a:r>
              <a:rPr lang="en-US" dirty="0" smtClean="0"/>
              <a:t>Flux and energy depressed, probably by impurity protons (and C?) </a:t>
            </a:r>
          </a:p>
          <a:p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 smtClean="0"/>
              <a:t>experimental campaign</a:t>
            </a:r>
          </a:p>
          <a:p>
            <a:pPr lvl="1"/>
            <a:r>
              <a:rPr lang="en-US" dirty="0" smtClean="0"/>
              <a:t> </a:t>
            </a:r>
            <a:r>
              <a:rPr lang="en-US" sz="2200" dirty="0" smtClean="0"/>
              <a:t>Continue to improved cluster packing fraction</a:t>
            </a:r>
          </a:p>
          <a:p>
            <a:pPr lvl="1"/>
            <a:r>
              <a:rPr lang="en-US" sz="2200" dirty="0" smtClean="0"/>
              <a:t>Reduce contamination (p and C).</a:t>
            </a:r>
          </a:p>
          <a:p>
            <a:pPr lvl="1"/>
            <a:r>
              <a:rPr lang="en-US" sz="2200" dirty="0" smtClean="0"/>
              <a:t>Obtain more insight from ongoing supporting simulation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D761A-16CF-4AAD-B293-C13D355C9567}" type="slidenum">
              <a:rPr lang="zh-CN" altLang="en-US" smtClean="0"/>
              <a:pPr>
                <a:defRPr/>
              </a:pPr>
              <a:t>39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 – Patterson Cell Studies – Light water- Ni system</a:t>
            </a:r>
          </a:p>
          <a:p>
            <a:r>
              <a:rPr lang="en-US" dirty="0"/>
              <a:t>	</a:t>
            </a:r>
            <a:r>
              <a:rPr lang="en-US" dirty="0" smtClean="0"/>
              <a:t>Key point – identification of reaction products and</a:t>
            </a:r>
          </a:p>
          <a:p>
            <a:r>
              <a:rPr lang="en-US" dirty="0"/>
              <a:t> </a:t>
            </a:r>
            <a:r>
              <a:rPr lang="en-US" dirty="0" smtClean="0"/>
              <a:t>             connection to heat release.</a:t>
            </a:r>
          </a:p>
          <a:p>
            <a:endParaRPr lang="en-US" dirty="0"/>
          </a:p>
          <a:p>
            <a:r>
              <a:rPr lang="en-US" dirty="0" smtClean="0"/>
              <a:t>[Jim Patterson and his grandson, Jim Redding, founded CETI  to develop this power cell. Various demonstrations of a 1-kW unit were done and Jim appeared on the “today” TV show. They had a contract with a hot water heater company as a first “application”. Avoided energy conversion integration problems. His grandson’s sudden death, followed several years later by Jim’s ended their efforts. But the results are documented and I was involved in the work as reported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DDA-760D-4129-AE1F-835A2E2E9CDD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93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058863" y="2211388"/>
            <a:ext cx="7627937" cy="3127375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r>
              <a:rPr lang="en-US" altLang="zh-CN" sz="4000" b="1" dirty="0">
                <a:solidFill>
                  <a:srgbClr val="00B050"/>
                </a:solidFill>
                <a:ea typeface="宋体" pitchFamily="2" charset="-122"/>
              </a:rPr>
              <a:t>Conclusion: High density deuterium cluster formation </a:t>
            </a:r>
            <a:r>
              <a:rPr lang="en-US" altLang="zh-CN" sz="4000" b="1" dirty="0" smtClean="0">
                <a:solidFill>
                  <a:srgbClr val="00B050"/>
                </a:solidFill>
                <a:ea typeface="宋体" pitchFamily="2" charset="-122"/>
              </a:rPr>
              <a:t>(Pseudo Bose-Einstein Condensation</a:t>
            </a:r>
            <a:r>
              <a:rPr lang="en-US" altLang="zh-CN" sz="4000" b="1" dirty="0">
                <a:solidFill>
                  <a:srgbClr val="00B050"/>
                </a:solidFill>
                <a:ea typeface="宋体" pitchFamily="2" charset="-122"/>
              </a:rPr>
              <a:t>) at room </a:t>
            </a:r>
            <a:r>
              <a:rPr lang="en-US" altLang="zh-CN" sz="4000" b="1" dirty="0" smtClean="0">
                <a:solidFill>
                  <a:srgbClr val="00B050"/>
                </a:solidFill>
                <a:ea typeface="宋体" pitchFamily="2" charset="-122"/>
              </a:rPr>
              <a:t>temperature occurs and is fundamental as a way to create nuclear reactive sites for LENR</a:t>
            </a:r>
            <a:endParaRPr lang="en-US" altLang="zh-CN" sz="4000" b="1" dirty="0">
              <a:solidFill>
                <a:srgbClr val="00B050"/>
              </a:solidFill>
              <a:ea typeface="宋体" pitchFamily="2" charset="-122"/>
            </a:endParaRPr>
          </a:p>
          <a:p>
            <a:pPr marL="0" indent="0">
              <a:buFont typeface="Arial" charset="0"/>
              <a:buAutoNum type="alphaLcParenR"/>
            </a:pPr>
            <a:endParaRPr lang="zh-CN" altLang="en-US" sz="4000" dirty="0">
              <a:solidFill>
                <a:srgbClr val="898989"/>
              </a:solidFill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40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763000" cy="1143000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Theory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52413" y="2700338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Pd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17500" y="3146425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Ni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50825" y="36258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Pd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27025" y="40068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Ni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52413" y="44767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Pd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Substrate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57200" y="5043488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Swimming Electron Layer (SEL) Theory</a:t>
            </a: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3962400" y="3657600"/>
            <a:ext cx="1295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4191000" y="1676400"/>
            <a:ext cx="2297113" cy="1138238"/>
            <a:chOff x="2640" y="1056"/>
            <a:chExt cx="1447" cy="717"/>
          </a:xfrm>
        </p:grpSpPr>
        <p:sp>
          <p:nvSpPr>
            <p:cNvPr id="72716" name="Oval 12"/>
            <p:cNvSpPr>
              <a:spLocks noChangeArrowheads="1"/>
            </p:cNvSpPr>
            <p:nvPr/>
          </p:nvSpPr>
          <p:spPr bwMode="auto">
            <a:xfrm>
              <a:off x="3010" y="1056"/>
              <a:ext cx="288" cy="32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17" name="Oval 13"/>
            <p:cNvSpPr>
              <a:spLocks noChangeArrowheads="1"/>
            </p:cNvSpPr>
            <p:nvPr/>
          </p:nvSpPr>
          <p:spPr bwMode="auto">
            <a:xfrm>
              <a:off x="2715" y="1068"/>
              <a:ext cx="288" cy="32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18" name="Oval 14"/>
            <p:cNvSpPr>
              <a:spLocks noChangeArrowheads="1"/>
            </p:cNvSpPr>
            <p:nvPr/>
          </p:nvSpPr>
          <p:spPr bwMode="auto">
            <a:xfrm>
              <a:off x="3031" y="1369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auto">
            <a:xfrm>
              <a:off x="2921" y="1362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auto">
            <a:xfrm>
              <a:off x="3017" y="1314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auto">
            <a:xfrm>
              <a:off x="3017" y="1410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auto">
            <a:xfrm>
              <a:off x="3065" y="1362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72723" name="Oval 19"/>
            <p:cNvSpPr>
              <a:spLocks noChangeArrowheads="1"/>
            </p:cNvSpPr>
            <p:nvPr/>
          </p:nvSpPr>
          <p:spPr bwMode="auto">
            <a:xfrm>
              <a:off x="2969" y="1362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72724" name="Oval 20"/>
            <p:cNvSpPr>
              <a:spLocks noChangeArrowheads="1"/>
            </p:cNvSpPr>
            <p:nvPr/>
          </p:nvSpPr>
          <p:spPr bwMode="auto">
            <a:xfrm>
              <a:off x="2969" y="1314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72725" name="Oval 21"/>
            <p:cNvSpPr>
              <a:spLocks noChangeArrowheads="1"/>
            </p:cNvSpPr>
            <p:nvPr/>
          </p:nvSpPr>
          <p:spPr bwMode="auto">
            <a:xfrm>
              <a:off x="2969" y="1410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72726" name="Oval 22"/>
            <p:cNvSpPr>
              <a:spLocks noChangeArrowheads="1"/>
            </p:cNvSpPr>
            <p:nvPr/>
          </p:nvSpPr>
          <p:spPr bwMode="auto">
            <a:xfrm>
              <a:off x="3017" y="1362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72727" name="Oval 23"/>
            <p:cNvSpPr>
              <a:spLocks noChangeArrowheads="1"/>
            </p:cNvSpPr>
            <p:nvPr/>
          </p:nvSpPr>
          <p:spPr bwMode="auto">
            <a:xfrm>
              <a:off x="2640" y="1389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auto">
            <a:xfrm>
              <a:off x="2797" y="1150"/>
              <a:ext cx="425" cy="45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29" name="Text Box 25"/>
            <p:cNvSpPr txBox="1">
              <a:spLocks noChangeArrowheads="1"/>
            </p:cNvSpPr>
            <p:nvPr/>
          </p:nvSpPr>
          <p:spPr bwMode="auto">
            <a:xfrm>
              <a:off x="3367" y="1081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Zoom-in View</a:t>
              </a:r>
            </a:p>
          </p:txBody>
        </p:sp>
      </p:grpSp>
      <p:sp>
        <p:nvSpPr>
          <p:cNvPr id="72730" name="Line 26"/>
          <p:cNvSpPr>
            <a:spLocks noChangeShapeType="1"/>
          </p:cNvSpPr>
          <p:nvPr/>
        </p:nvSpPr>
        <p:spPr bwMode="auto">
          <a:xfrm flipH="1" flipV="1">
            <a:off x="4995863" y="2840038"/>
            <a:ext cx="838200" cy="1371600"/>
          </a:xfrm>
          <a:prstGeom prst="line">
            <a:avLst/>
          </a:prstGeom>
          <a:noFill/>
          <a:ln w="53975">
            <a:solidFill>
              <a:srgbClr val="FF99CC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2731" name="Group 27"/>
          <p:cNvGrpSpPr>
            <a:grpSpLocks/>
          </p:cNvGrpSpPr>
          <p:nvPr/>
        </p:nvGrpSpPr>
        <p:grpSpPr bwMode="auto">
          <a:xfrm>
            <a:off x="5638800" y="2743200"/>
            <a:ext cx="2819400" cy="2805113"/>
            <a:chOff x="3552" y="1728"/>
            <a:chExt cx="1776" cy="1767"/>
          </a:xfrm>
        </p:grpSpPr>
        <p:sp>
          <p:nvSpPr>
            <p:cNvPr id="72732" name="Oval 28"/>
            <p:cNvSpPr>
              <a:spLocks noChangeArrowheads="1"/>
            </p:cNvSpPr>
            <p:nvPr/>
          </p:nvSpPr>
          <p:spPr bwMode="auto">
            <a:xfrm>
              <a:off x="3600" y="172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>
                  <a:ea typeface="宋体" pitchFamily="2" charset="-122"/>
                </a:rPr>
                <a:t>Pd</a:t>
              </a:r>
            </a:p>
          </p:txBody>
        </p:sp>
        <p:sp>
          <p:nvSpPr>
            <p:cNvPr id="72733" name="Oval 29"/>
            <p:cNvSpPr>
              <a:spLocks noChangeArrowheads="1"/>
            </p:cNvSpPr>
            <p:nvPr/>
          </p:nvSpPr>
          <p:spPr bwMode="auto">
            <a:xfrm>
              <a:off x="388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34" name="Oval 30"/>
            <p:cNvSpPr>
              <a:spLocks noChangeArrowheads="1"/>
            </p:cNvSpPr>
            <p:nvPr/>
          </p:nvSpPr>
          <p:spPr bwMode="auto">
            <a:xfrm>
              <a:off x="3888" y="172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35" name="Oval 31"/>
            <p:cNvSpPr>
              <a:spLocks noChangeArrowheads="1"/>
            </p:cNvSpPr>
            <p:nvPr/>
          </p:nvSpPr>
          <p:spPr bwMode="auto">
            <a:xfrm>
              <a:off x="4176" y="172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36" name="Oval 32"/>
            <p:cNvSpPr>
              <a:spLocks noChangeArrowheads="1"/>
            </p:cNvSpPr>
            <p:nvPr/>
          </p:nvSpPr>
          <p:spPr bwMode="auto">
            <a:xfrm>
              <a:off x="4464" y="172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37" name="Oval 33"/>
            <p:cNvSpPr>
              <a:spLocks noChangeArrowheads="1"/>
            </p:cNvSpPr>
            <p:nvPr/>
          </p:nvSpPr>
          <p:spPr bwMode="auto">
            <a:xfrm>
              <a:off x="4752" y="172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38" name="Oval 34"/>
            <p:cNvSpPr>
              <a:spLocks noChangeArrowheads="1"/>
            </p:cNvSpPr>
            <p:nvPr/>
          </p:nvSpPr>
          <p:spPr bwMode="auto">
            <a:xfrm>
              <a:off x="5040" y="172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39" name="Oval 35"/>
            <p:cNvSpPr>
              <a:spLocks noChangeArrowheads="1"/>
            </p:cNvSpPr>
            <p:nvPr/>
          </p:nvSpPr>
          <p:spPr bwMode="auto">
            <a:xfrm>
              <a:off x="4080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0" name="Oval 36"/>
            <p:cNvSpPr>
              <a:spLocks noChangeArrowheads="1"/>
            </p:cNvSpPr>
            <p:nvPr/>
          </p:nvSpPr>
          <p:spPr bwMode="auto">
            <a:xfrm>
              <a:off x="4272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1" name="Oval 37"/>
            <p:cNvSpPr>
              <a:spLocks noChangeArrowheads="1"/>
            </p:cNvSpPr>
            <p:nvPr/>
          </p:nvSpPr>
          <p:spPr bwMode="auto">
            <a:xfrm>
              <a:off x="4464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2" name="Oval 38"/>
            <p:cNvSpPr>
              <a:spLocks noChangeArrowheads="1"/>
            </p:cNvSpPr>
            <p:nvPr/>
          </p:nvSpPr>
          <p:spPr bwMode="auto">
            <a:xfrm>
              <a:off x="4656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3" name="Oval 39"/>
            <p:cNvSpPr>
              <a:spLocks noChangeArrowheads="1"/>
            </p:cNvSpPr>
            <p:nvPr/>
          </p:nvSpPr>
          <p:spPr bwMode="auto">
            <a:xfrm>
              <a:off x="484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4" name="Oval 40"/>
            <p:cNvSpPr>
              <a:spLocks noChangeArrowheads="1"/>
            </p:cNvSpPr>
            <p:nvPr/>
          </p:nvSpPr>
          <p:spPr bwMode="auto">
            <a:xfrm>
              <a:off x="5040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5" name="Oval 41"/>
            <p:cNvSpPr>
              <a:spLocks noChangeArrowheads="1"/>
            </p:cNvSpPr>
            <p:nvPr/>
          </p:nvSpPr>
          <p:spPr bwMode="auto">
            <a:xfrm>
              <a:off x="3696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Ni</a:t>
              </a:r>
            </a:p>
          </p:txBody>
        </p:sp>
        <p:sp>
          <p:nvSpPr>
            <p:cNvPr id="72746" name="Oval 42"/>
            <p:cNvSpPr>
              <a:spLocks noChangeArrowheads="1"/>
            </p:cNvSpPr>
            <p:nvPr/>
          </p:nvSpPr>
          <p:spPr bwMode="auto">
            <a:xfrm>
              <a:off x="3600" y="220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7" name="Oval 43"/>
            <p:cNvSpPr>
              <a:spLocks noChangeArrowheads="1"/>
            </p:cNvSpPr>
            <p:nvPr/>
          </p:nvSpPr>
          <p:spPr bwMode="auto">
            <a:xfrm>
              <a:off x="388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8" name="Oval 44"/>
            <p:cNvSpPr>
              <a:spLocks noChangeArrowheads="1"/>
            </p:cNvSpPr>
            <p:nvPr/>
          </p:nvSpPr>
          <p:spPr bwMode="auto">
            <a:xfrm>
              <a:off x="3888" y="220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49" name="Oval 45"/>
            <p:cNvSpPr>
              <a:spLocks noChangeArrowheads="1"/>
            </p:cNvSpPr>
            <p:nvPr/>
          </p:nvSpPr>
          <p:spPr bwMode="auto">
            <a:xfrm>
              <a:off x="4176" y="220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0" name="Oval 46"/>
            <p:cNvSpPr>
              <a:spLocks noChangeArrowheads="1"/>
            </p:cNvSpPr>
            <p:nvPr/>
          </p:nvSpPr>
          <p:spPr bwMode="auto">
            <a:xfrm>
              <a:off x="4464" y="220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1" name="Oval 47"/>
            <p:cNvSpPr>
              <a:spLocks noChangeArrowheads="1"/>
            </p:cNvSpPr>
            <p:nvPr/>
          </p:nvSpPr>
          <p:spPr bwMode="auto">
            <a:xfrm>
              <a:off x="4752" y="220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2" name="Oval 48"/>
            <p:cNvSpPr>
              <a:spLocks noChangeArrowheads="1"/>
            </p:cNvSpPr>
            <p:nvPr/>
          </p:nvSpPr>
          <p:spPr bwMode="auto">
            <a:xfrm>
              <a:off x="5040" y="220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3" name="Oval 49"/>
            <p:cNvSpPr>
              <a:spLocks noChangeArrowheads="1"/>
            </p:cNvSpPr>
            <p:nvPr/>
          </p:nvSpPr>
          <p:spPr bwMode="auto">
            <a:xfrm>
              <a:off x="4080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4" name="Oval 50"/>
            <p:cNvSpPr>
              <a:spLocks noChangeArrowheads="1"/>
            </p:cNvSpPr>
            <p:nvPr/>
          </p:nvSpPr>
          <p:spPr bwMode="auto">
            <a:xfrm>
              <a:off x="4272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5" name="Oval 51"/>
            <p:cNvSpPr>
              <a:spLocks noChangeArrowheads="1"/>
            </p:cNvSpPr>
            <p:nvPr/>
          </p:nvSpPr>
          <p:spPr bwMode="auto">
            <a:xfrm>
              <a:off x="4464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6" name="Oval 52"/>
            <p:cNvSpPr>
              <a:spLocks noChangeArrowheads="1"/>
            </p:cNvSpPr>
            <p:nvPr/>
          </p:nvSpPr>
          <p:spPr bwMode="auto">
            <a:xfrm>
              <a:off x="4656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7" name="Oval 53"/>
            <p:cNvSpPr>
              <a:spLocks noChangeArrowheads="1"/>
            </p:cNvSpPr>
            <p:nvPr/>
          </p:nvSpPr>
          <p:spPr bwMode="auto">
            <a:xfrm>
              <a:off x="484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8" name="Oval 54"/>
            <p:cNvSpPr>
              <a:spLocks noChangeArrowheads="1"/>
            </p:cNvSpPr>
            <p:nvPr/>
          </p:nvSpPr>
          <p:spPr bwMode="auto">
            <a:xfrm>
              <a:off x="5040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59" name="Oval 55"/>
            <p:cNvSpPr>
              <a:spLocks noChangeArrowheads="1"/>
            </p:cNvSpPr>
            <p:nvPr/>
          </p:nvSpPr>
          <p:spPr bwMode="auto">
            <a:xfrm>
              <a:off x="3696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60" name="Oval 56"/>
            <p:cNvSpPr>
              <a:spLocks noChangeArrowheads="1"/>
            </p:cNvSpPr>
            <p:nvPr/>
          </p:nvSpPr>
          <p:spPr bwMode="auto">
            <a:xfrm>
              <a:off x="360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61" name="Oval 57"/>
            <p:cNvSpPr>
              <a:spLocks noChangeArrowheads="1"/>
            </p:cNvSpPr>
            <p:nvPr/>
          </p:nvSpPr>
          <p:spPr bwMode="auto">
            <a:xfrm>
              <a:off x="3888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62" name="Oval 58"/>
            <p:cNvSpPr>
              <a:spLocks noChangeArrowheads="1"/>
            </p:cNvSpPr>
            <p:nvPr/>
          </p:nvSpPr>
          <p:spPr bwMode="auto">
            <a:xfrm>
              <a:off x="417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63" name="Oval 59"/>
            <p:cNvSpPr>
              <a:spLocks noChangeArrowheads="1"/>
            </p:cNvSpPr>
            <p:nvPr/>
          </p:nvSpPr>
          <p:spPr bwMode="auto">
            <a:xfrm>
              <a:off x="4464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64" name="Oval 60"/>
            <p:cNvSpPr>
              <a:spLocks noChangeArrowheads="1"/>
            </p:cNvSpPr>
            <p:nvPr/>
          </p:nvSpPr>
          <p:spPr bwMode="auto">
            <a:xfrm>
              <a:off x="4752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65" name="Oval 61"/>
            <p:cNvSpPr>
              <a:spLocks noChangeArrowheads="1"/>
            </p:cNvSpPr>
            <p:nvPr/>
          </p:nvSpPr>
          <p:spPr bwMode="auto">
            <a:xfrm>
              <a:off x="50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3552" y="2976"/>
              <a:ext cx="1776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Substrate</a:t>
              </a:r>
            </a:p>
          </p:txBody>
        </p:sp>
        <p:sp>
          <p:nvSpPr>
            <p:cNvPr id="72767" name="Oval 63"/>
            <p:cNvSpPr>
              <a:spLocks noChangeArrowheads="1"/>
            </p:cNvSpPr>
            <p:nvPr/>
          </p:nvSpPr>
          <p:spPr bwMode="auto">
            <a:xfrm>
              <a:off x="3812" y="195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 dirty="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68" name="Oval 64"/>
            <p:cNvSpPr>
              <a:spLocks noChangeArrowheads="1"/>
            </p:cNvSpPr>
            <p:nvPr/>
          </p:nvSpPr>
          <p:spPr bwMode="auto">
            <a:xfrm>
              <a:off x="4101" y="1961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69" name="Oval 65"/>
            <p:cNvSpPr>
              <a:spLocks noChangeArrowheads="1"/>
            </p:cNvSpPr>
            <p:nvPr/>
          </p:nvSpPr>
          <p:spPr bwMode="auto">
            <a:xfrm>
              <a:off x="4390" y="1968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0" name="Oval 66"/>
            <p:cNvSpPr>
              <a:spLocks noChangeArrowheads="1"/>
            </p:cNvSpPr>
            <p:nvPr/>
          </p:nvSpPr>
          <p:spPr bwMode="auto">
            <a:xfrm>
              <a:off x="4679" y="1975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1" name="Oval 67"/>
            <p:cNvSpPr>
              <a:spLocks noChangeArrowheads="1"/>
            </p:cNvSpPr>
            <p:nvPr/>
          </p:nvSpPr>
          <p:spPr bwMode="auto">
            <a:xfrm>
              <a:off x="4968" y="1968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2" name="Oval 68"/>
            <p:cNvSpPr>
              <a:spLocks noChangeArrowheads="1"/>
            </p:cNvSpPr>
            <p:nvPr/>
          </p:nvSpPr>
          <p:spPr bwMode="auto">
            <a:xfrm>
              <a:off x="3813" y="216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3" name="Oval 69"/>
            <p:cNvSpPr>
              <a:spLocks noChangeArrowheads="1"/>
            </p:cNvSpPr>
            <p:nvPr/>
          </p:nvSpPr>
          <p:spPr bwMode="auto">
            <a:xfrm>
              <a:off x="4128" y="216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4" name="Oval 70"/>
            <p:cNvSpPr>
              <a:spLocks noChangeArrowheads="1"/>
            </p:cNvSpPr>
            <p:nvPr/>
          </p:nvSpPr>
          <p:spPr bwMode="auto">
            <a:xfrm>
              <a:off x="4409" y="216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5" name="Oval 71"/>
            <p:cNvSpPr>
              <a:spLocks noChangeArrowheads="1"/>
            </p:cNvSpPr>
            <p:nvPr/>
          </p:nvSpPr>
          <p:spPr bwMode="auto">
            <a:xfrm>
              <a:off x="4663" y="216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6" name="Oval 72"/>
            <p:cNvSpPr>
              <a:spLocks noChangeArrowheads="1"/>
            </p:cNvSpPr>
            <p:nvPr/>
          </p:nvSpPr>
          <p:spPr bwMode="auto">
            <a:xfrm>
              <a:off x="4965" y="216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7" name="Oval 73"/>
            <p:cNvSpPr>
              <a:spLocks noChangeArrowheads="1"/>
            </p:cNvSpPr>
            <p:nvPr/>
          </p:nvSpPr>
          <p:spPr bwMode="auto">
            <a:xfrm>
              <a:off x="3806" y="264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8" name="Oval 74"/>
            <p:cNvSpPr>
              <a:spLocks noChangeArrowheads="1"/>
            </p:cNvSpPr>
            <p:nvPr/>
          </p:nvSpPr>
          <p:spPr bwMode="auto">
            <a:xfrm>
              <a:off x="4121" y="264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79" name="Oval 75"/>
            <p:cNvSpPr>
              <a:spLocks noChangeArrowheads="1"/>
            </p:cNvSpPr>
            <p:nvPr/>
          </p:nvSpPr>
          <p:spPr bwMode="auto">
            <a:xfrm>
              <a:off x="4402" y="264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80" name="Oval 76"/>
            <p:cNvSpPr>
              <a:spLocks noChangeArrowheads="1"/>
            </p:cNvSpPr>
            <p:nvPr/>
          </p:nvSpPr>
          <p:spPr bwMode="auto">
            <a:xfrm>
              <a:off x="4656" y="264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 dirty="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81" name="Oval 77"/>
            <p:cNvSpPr>
              <a:spLocks noChangeArrowheads="1"/>
            </p:cNvSpPr>
            <p:nvPr/>
          </p:nvSpPr>
          <p:spPr bwMode="auto">
            <a:xfrm>
              <a:off x="4958" y="264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82" name="Oval 78"/>
            <p:cNvSpPr>
              <a:spLocks noChangeArrowheads="1"/>
            </p:cNvSpPr>
            <p:nvPr/>
          </p:nvSpPr>
          <p:spPr bwMode="auto">
            <a:xfrm>
              <a:off x="3826" y="243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83" name="Oval 79"/>
            <p:cNvSpPr>
              <a:spLocks noChangeArrowheads="1"/>
            </p:cNvSpPr>
            <p:nvPr/>
          </p:nvSpPr>
          <p:spPr bwMode="auto">
            <a:xfrm>
              <a:off x="4141" y="243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84" name="Oval 80"/>
            <p:cNvSpPr>
              <a:spLocks noChangeArrowheads="1"/>
            </p:cNvSpPr>
            <p:nvPr/>
          </p:nvSpPr>
          <p:spPr bwMode="auto">
            <a:xfrm>
              <a:off x="4422" y="243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85" name="Oval 81"/>
            <p:cNvSpPr>
              <a:spLocks noChangeArrowheads="1"/>
            </p:cNvSpPr>
            <p:nvPr/>
          </p:nvSpPr>
          <p:spPr bwMode="auto">
            <a:xfrm>
              <a:off x="4676" y="243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86" name="Oval 82"/>
            <p:cNvSpPr>
              <a:spLocks noChangeArrowheads="1"/>
            </p:cNvSpPr>
            <p:nvPr/>
          </p:nvSpPr>
          <p:spPr bwMode="auto">
            <a:xfrm>
              <a:off x="4978" y="243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D</a:t>
              </a:r>
            </a:p>
          </p:txBody>
        </p:sp>
        <p:sp>
          <p:nvSpPr>
            <p:cNvPr id="72787" name="Oval 83"/>
            <p:cNvSpPr>
              <a:spLocks noChangeArrowheads="1"/>
            </p:cNvSpPr>
            <p:nvPr/>
          </p:nvSpPr>
          <p:spPr bwMode="auto">
            <a:xfrm>
              <a:off x="3745" y="2544"/>
              <a:ext cx="274" cy="29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88" name="Text Box 84"/>
            <p:cNvSpPr txBox="1">
              <a:spLocks noChangeArrowheads="1"/>
            </p:cNvSpPr>
            <p:nvPr/>
          </p:nvSpPr>
          <p:spPr bwMode="auto">
            <a:xfrm>
              <a:off x="3552" y="3264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Anchored D Loops</a:t>
              </a:r>
            </a:p>
          </p:txBody>
        </p:sp>
      </p:grpSp>
      <p:sp>
        <p:nvSpPr>
          <p:cNvPr id="72789" name="Rectangle 85"/>
          <p:cNvSpPr>
            <a:spLocks noChangeArrowheads="1"/>
          </p:cNvSpPr>
          <p:nvPr/>
        </p:nvSpPr>
        <p:spPr bwMode="auto">
          <a:xfrm>
            <a:off x="609600" y="4724400"/>
            <a:ext cx="2819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Substrate</a:t>
            </a:r>
          </a:p>
        </p:txBody>
      </p:sp>
      <p:grpSp>
        <p:nvGrpSpPr>
          <p:cNvPr id="72790" name="Group 86"/>
          <p:cNvGrpSpPr>
            <a:grpSpLocks/>
          </p:cNvGrpSpPr>
          <p:nvPr/>
        </p:nvGrpSpPr>
        <p:grpSpPr bwMode="auto">
          <a:xfrm>
            <a:off x="609600" y="2819400"/>
            <a:ext cx="2851150" cy="1905000"/>
            <a:chOff x="384" y="1776"/>
            <a:chExt cx="1796" cy="1200"/>
          </a:xfrm>
        </p:grpSpPr>
        <p:sp>
          <p:nvSpPr>
            <p:cNvPr id="72791" name="Rectangle 87"/>
            <p:cNvSpPr>
              <a:spLocks noChangeArrowheads="1"/>
            </p:cNvSpPr>
            <p:nvPr/>
          </p:nvSpPr>
          <p:spPr bwMode="auto">
            <a:xfrm>
              <a:off x="384" y="2894"/>
              <a:ext cx="1776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72792" name="Group 88"/>
            <p:cNvGrpSpPr>
              <a:grpSpLocks/>
            </p:cNvGrpSpPr>
            <p:nvPr/>
          </p:nvGrpSpPr>
          <p:grpSpPr bwMode="auto">
            <a:xfrm>
              <a:off x="446" y="2698"/>
              <a:ext cx="192" cy="193"/>
              <a:chOff x="3072" y="3464"/>
              <a:chExt cx="192" cy="223"/>
            </a:xfrm>
          </p:grpSpPr>
          <p:sp>
            <p:nvSpPr>
              <p:cNvPr id="72793" name="Oval 89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794" name="Oval 90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795" name="Oval 91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796" name="Oval 92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797" name="Oval 93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798" name="Group 94"/>
            <p:cNvGrpSpPr>
              <a:grpSpLocks/>
            </p:cNvGrpSpPr>
            <p:nvPr/>
          </p:nvGrpSpPr>
          <p:grpSpPr bwMode="auto">
            <a:xfrm>
              <a:off x="665" y="2701"/>
              <a:ext cx="192" cy="192"/>
              <a:chOff x="3072" y="3464"/>
              <a:chExt cx="192" cy="223"/>
            </a:xfrm>
          </p:grpSpPr>
          <p:sp>
            <p:nvSpPr>
              <p:cNvPr id="72799" name="Oval 95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00" name="Oval 96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01" name="Oval 97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02" name="Oval 98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03" name="Oval 99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04" name="Group 100"/>
            <p:cNvGrpSpPr>
              <a:grpSpLocks/>
            </p:cNvGrpSpPr>
            <p:nvPr/>
          </p:nvGrpSpPr>
          <p:grpSpPr bwMode="auto">
            <a:xfrm>
              <a:off x="871" y="2704"/>
              <a:ext cx="192" cy="193"/>
              <a:chOff x="3072" y="3464"/>
              <a:chExt cx="192" cy="223"/>
            </a:xfrm>
          </p:grpSpPr>
          <p:sp>
            <p:nvSpPr>
              <p:cNvPr id="72805" name="Oval 101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06" name="Oval 102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07" name="Oval 103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08" name="Oval 104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09" name="Oval 105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10" name="Group 106"/>
            <p:cNvGrpSpPr>
              <a:grpSpLocks/>
            </p:cNvGrpSpPr>
            <p:nvPr/>
          </p:nvGrpSpPr>
          <p:grpSpPr bwMode="auto">
            <a:xfrm>
              <a:off x="1111" y="2704"/>
              <a:ext cx="192" cy="193"/>
              <a:chOff x="3072" y="3464"/>
              <a:chExt cx="192" cy="223"/>
            </a:xfrm>
          </p:grpSpPr>
          <p:sp>
            <p:nvSpPr>
              <p:cNvPr id="72811" name="Oval 107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12" name="Oval 108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13" name="Oval 109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14" name="Oval 110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15" name="Oval 111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16" name="Group 112"/>
            <p:cNvGrpSpPr>
              <a:grpSpLocks/>
            </p:cNvGrpSpPr>
            <p:nvPr/>
          </p:nvGrpSpPr>
          <p:grpSpPr bwMode="auto">
            <a:xfrm>
              <a:off x="1351" y="2698"/>
              <a:ext cx="192" cy="193"/>
              <a:chOff x="3072" y="3464"/>
              <a:chExt cx="192" cy="223"/>
            </a:xfrm>
          </p:grpSpPr>
          <p:sp>
            <p:nvSpPr>
              <p:cNvPr id="72817" name="Oval 113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18" name="Oval 114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19" name="Oval 115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20" name="Oval 116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21" name="Oval 117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22" name="Group 118"/>
            <p:cNvGrpSpPr>
              <a:grpSpLocks/>
            </p:cNvGrpSpPr>
            <p:nvPr/>
          </p:nvGrpSpPr>
          <p:grpSpPr bwMode="auto">
            <a:xfrm>
              <a:off x="1591" y="2701"/>
              <a:ext cx="192" cy="192"/>
              <a:chOff x="3072" y="3464"/>
              <a:chExt cx="192" cy="223"/>
            </a:xfrm>
          </p:grpSpPr>
          <p:sp>
            <p:nvSpPr>
              <p:cNvPr id="72823" name="Oval 119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24" name="Oval 120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25" name="Oval 121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26" name="Oval 122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27" name="Oval 123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28" name="Group 124"/>
            <p:cNvGrpSpPr>
              <a:grpSpLocks/>
            </p:cNvGrpSpPr>
            <p:nvPr/>
          </p:nvGrpSpPr>
          <p:grpSpPr bwMode="auto">
            <a:xfrm>
              <a:off x="1831" y="2698"/>
              <a:ext cx="192" cy="193"/>
              <a:chOff x="3072" y="3464"/>
              <a:chExt cx="192" cy="223"/>
            </a:xfrm>
          </p:grpSpPr>
          <p:sp>
            <p:nvSpPr>
              <p:cNvPr id="72829" name="Oval 125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30" name="Oval 126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31" name="Oval 127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32" name="Oval 128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33" name="Oval 129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sp>
          <p:nvSpPr>
            <p:cNvPr id="72834" name="Rectangle 130"/>
            <p:cNvSpPr>
              <a:spLocks noChangeArrowheads="1"/>
            </p:cNvSpPr>
            <p:nvPr/>
          </p:nvSpPr>
          <p:spPr bwMode="auto">
            <a:xfrm>
              <a:off x="384" y="2604"/>
              <a:ext cx="1776" cy="81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835" name="Rectangle 131"/>
            <p:cNvSpPr>
              <a:spLocks noChangeArrowheads="1"/>
            </p:cNvSpPr>
            <p:nvPr/>
          </p:nvSpPr>
          <p:spPr bwMode="auto">
            <a:xfrm>
              <a:off x="404" y="2356"/>
              <a:ext cx="1776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72836" name="Group 132"/>
            <p:cNvGrpSpPr>
              <a:grpSpLocks/>
            </p:cNvGrpSpPr>
            <p:nvPr/>
          </p:nvGrpSpPr>
          <p:grpSpPr bwMode="auto">
            <a:xfrm>
              <a:off x="439" y="2160"/>
              <a:ext cx="192" cy="193"/>
              <a:chOff x="3072" y="3464"/>
              <a:chExt cx="192" cy="223"/>
            </a:xfrm>
          </p:grpSpPr>
          <p:sp>
            <p:nvSpPr>
              <p:cNvPr id="72837" name="Oval 133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38" name="Oval 134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39" name="Oval 135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40" name="Oval 136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41" name="Oval 137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42" name="Group 138"/>
            <p:cNvGrpSpPr>
              <a:grpSpLocks/>
            </p:cNvGrpSpPr>
            <p:nvPr/>
          </p:nvGrpSpPr>
          <p:grpSpPr bwMode="auto">
            <a:xfrm>
              <a:off x="658" y="2163"/>
              <a:ext cx="192" cy="192"/>
              <a:chOff x="3072" y="3464"/>
              <a:chExt cx="192" cy="223"/>
            </a:xfrm>
          </p:grpSpPr>
          <p:sp>
            <p:nvSpPr>
              <p:cNvPr id="72843" name="Oval 139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44" name="Oval 140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45" name="Oval 141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46" name="Oval 142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47" name="Oval 143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48" name="Group 144"/>
            <p:cNvGrpSpPr>
              <a:grpSpLocks/>
            </p:cNvGrpSpPr>
            <p:nvPr/>
          </p:nvGrpSpPr>
          <p:grpSpPr bwMode="auto">
            <a:xfrm>
              <a:off x="864" y="2167"/>
              <a:ext cx="192" cy="192"/>
              <a:chOff x="3072" y="3464"/>
              <a:chExt cx="192" cy="223"/>
            </a:xfrm>
          </p:grpSpPr>
          <p:sp>
            <p:nvSpPr>
              <p:cNvPr id="72849" name="Oval 145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50" name="Oval 146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51" name="Oval 147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52" name="Oval 148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53" name="Oval 149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54" name="Group 150"/>
            <p:cNvGrpSpPr>
              <a:grpSpLocks/>
            </p:cNvGrpSpPr>
            <p:nvPr/>
          </p:nvGrpSpPr>
          <p:grpSpPr bwMode="auto">
            <a:xfrm>
              <a:off x="1104" y="2167"/>
              <a:ext cx="192" cy="192"/>
              <a:chOff x="3072" y="3464"/>
              <a:chExt cx="192" cy="223"/>
            </a:xfrm>
          </p:grpSpPr>
          <p:sp>
            <p:nvSpPr>
              <p:cNvPr id="72855" name="Oval 151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56" name="Oval 152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57" name="Oval 153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58" name="Oval 154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59" name="Oval 155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60" name="Group 156"/>
            <p:cNvGrpSpPr>
              <a:grpSpLocks/>
            </p:cNvGrpSpPr>
            <p:nvPr/>
          </p:nvGrpSpPr>
          <p:grpSpPr bwMode="auto">
            <a:xfrm>
              <a:off x="1344" y="2160"/>
              <a:ext cx="192" cy="193"/>
              <a:chOff x="3072" y="3464"/>
              <a:chExt cx="192" cy="223"/>
            </a:xfrm>
          </p:grpSpPr>
          <p:sp>
            <p:nvSpPr>
              <p:cNvPr id="72861" name="Oval 157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62" name="Oval 158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63" name="Oval 159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64" name="Oval 160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65" name="Oval 161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66" name="Group 162"/>
            <p:cNvGrpSpPr>
              <a:grpSpLocks/>
            </p:cNvGrpSpPr>
            <p:nvPr/>
          </p:nvGrpSpPr>
          <p:grpSpPr bwMode="auto">
            <a:xfrm>
              <a:off x="1584" y="2163"/>
              <a:ext cx="192" cy="192"/>
              <a:chOff x="3072" y="3464"/>
              <a:chExt cx="192" cy="223"/>
            </a:xfrm>
          </p:grpSpPr>
          <p:sp>
            <p:nvSpPr>
              <p:cNvPr id="72867" name="Oval 163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68" name="Oval 164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69" name="Oval 165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70" name="Oval 166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71" name="Oval 167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72" name="Group 168"/>
            <p:cNvGrpSpPr>
              <a:grpSpLocks/>
            </p:cNvGrpSpPr>
            <p:nvPr/>
          </p:nvGrpSpPr>
          <p:grpSpPr bwMode="auto">
            <a:xfrm>
              <a:off x="1824" y="2160"/>
              <a:ext cx="192" cy="193"/>
              <a:chOff x="3072" y="3464"/>
              <a:chExt cx="192" cy="223"/>
            </a:xfrm>
          </p:grpSpPr>
          <p:sp>
            <p:nvSpPr>
              <p:cNvPr id="72873" name="Oval 169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74" name="Oval 170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75" name="Oval 171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76" name="Oval 172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77" name="Oval 173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sp>
          <p:nvSpPr>
            <p:cNvPr id="72878" name="Rectangle 174"/>
            <p:cNvSpPr>
              <a:spLocks noChangeArrowheads="1"/>
            </p:cNvSpPr>
            <p:nvPr/>
          </p:nvSpPr>
          <p:spPr bwMode="auto">
            <a:xfrm>
              <a:off x="384" y="2066"/>
              <a:ext cx="1776" cy="8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72879" name="Group 175"/>
            <p:cNvGrpSpPr>
              <a:grpSpLocks/>
            </p:cNvGrpSpPr>
            <p:nvPr/>
          </p:nvGrpSpPr>
          <p:grpSpPr bwMode="auto">
            <a:xfrm>
              <a:off x="439" y="2397"/>
              <a:ext cx="192" cy="192"/>
              <a:chOff x="3072" y="3464"/>
              <a:chExt cx="192" cy="223"/>
            </a:xfrm>
          </p:grpSpPr>
          <p:sp>
            <p:nvSpPr>
              <p:cNvPr id="72880" name="Oval 176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81" name="Oval 177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82" name="Oval 178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83" name="Oval 179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84" name="Oval 180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85" name="Group 181"/>
            <p:cNvGrpSpPr>
              <a:grpSpLocks/>
            </p:cNvGrpSpPr>
            <p:nvPr/>
          </p:nvGrpSpPr>
          <p:grpSpPr bwMode="auto">
            <a:xfrm>
              <a:off x="658" y="2399"/>
              <a:ext cx="192" cy="193"/>
              <a:chOff x="3072" y="3464"/>
              <a:chExt cx="192" cy="223"/>
            </a:xfrm>
          </p:grpSpPr>
          <p:sp>
            <p:nvSpPr>
              <p:cNvPr id="72886" name="Oval 182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87" name="Oval 183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88" name="Oval 184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89" name="Oval 185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90" name="Oval 186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91" name="Group 187"/>
            <p:cNvGrpSpPr>
              <a:grpSpLocks/>
            </p:cNvGrpSpPr>
            <p:nvPr/>
          </p:nvGrpSpPr>
          <p:grpSpPr bwMode="auto">
            <a:xfrm>
              <a:off x="864" y="2403"/>
              <a:ext cx="192" cy="192"/>
              <a:chOff x="3072" y="3464"/>
              <a:chExt cx="192" cy="223"/>
            </a:xfrm>
          </p:grpSpPr>
          <p:sp>
            <p:nvSpPr>
              <p:cNvPr id="72892" name="Oval 188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93" name="Oval 189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94" name="Oval 190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895" name="Oval 191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896" name="Oval 192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897" name="Group 193"/>
            <p:cNvGrpSpPr>
              <a:grpSpLocks/>
            </p:cNvGrpSpPr>
            <p:nvPr/>
          </p:nvGrpSpPr>
          <p:grpSpPr bwMode="auto">
            <a:xfrm>
              <a:off x="1104" y="2403"/>
              <a:ext cx="192" cy="192"/>
              <a:chOff x="3072" y="3464"/>
              <a:chExt cx="192" cy="223"/>
            </a:xfrm>
          </p:grpSpPr>
          <p:sp>
            <p:nvSpPr>
              <p:cNvPr id="72898" name="Oval 194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899" name="Oval 195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00" name="Oval 196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01" name="Oval 197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02" name="Oval 198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03" name="Group 199"/>
            <p:cNvGrpSpPr>
              <a:grpSpLocks/>
            </p:cNvGrpSpPr>
            <p:nvPr/>
          </p:nvGrpSpPr>
          <p:grpSpPr bwMode="auto">
            <a:xfrm>
              <a:off x="1344" y="2397"/>
              <a:ext cx="192" cy="192"/>
              <a:chOff x="3072" y="3464"/>
              <a:chExt cx="192" cy="223"/>
            </a:xfrm>
          </p:grpSpPr>
          <p:sp>
            <p:nvSpPr>
              <p:cNvPr id="72904" name="Oval 200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05" name="Oval 201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06" name="Oval 202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07" name="Oval 203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08" name="Oval 204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09" name="Group 205"/>
            <p:cNvGrpSpPr>
              <a:grpSpLocks/>
            </p:cNvGrpSpPr>
            <p:nvPr/>
          </p:nvGrpSpPr>
          <p:grpSpPr bwMode="auto">
            <a:xfrm>
              <a:off x="1584" y="2399"/>
              <a:ext cx="192" cy="193"/>
              <a:chOff x="3072" y="3464"/>
              <a:chExt cx="192" cy="223"/>
            </a:xfrm>
          </p:grpSpPr>
          <p:sp>
            <p:nvSpPr>
              <p:cNvPr id="72910" name="Oval 206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11" name="Oval 207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12" name="Oval 208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13" name="Oval 209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14" name="Oval 210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15" name="Group 211"/>
            <p:cNvGrpSpPr>
              <a:grpSpLocks/>
            </p:cNvGrpSpPr>
            <p:nvPr/>
          </p:nvGrpSpPr>
          <p:grpSpPr bwMode="auto">
            <a:xfrm>
              <a:off x="1824" y="2397"/>
              <a:ext cx="192" cy="192"/>
              <a:chOff x="3072" y="3464"/>
              <a:chExt cx="192" cy="223"/>
            </a:xfrm>
          </p:grpSpPr>
          <p:sp>
            <p:nvSpPr>
              <p:cNvPr id="72916" name="Oval 212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17" name="Oval 213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18" name="Oval 214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19" name="Oval 215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20" name="Oval 216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21" name="Group 217"/>
            <p:cNvGrpSpPr>
              <a:grpSpLocks/>
            </p:cNvGrpSpPr>
            <p:nvPr/>
          </p:nvGrpSpPr>
          <p:grpSpPr bwMode="auto">
            <a:xfrm>
              <a:off x="480" y="1859"/>
              <a:ext cx="192" cy="192"/>
              <a:chOff x="3072" y="3464"/>
              <a:chExt cx="192" cy="223"/>
            </a:xfrm>
          </p:grpSpPr>
          <p:sp>
            <p:nvSpPr>
              <p:cNvPr id="72922" name="Oval 218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23" name="Oval 219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24" name="Oval 220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25" name="Oval 221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26" name="Oval 222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27" name="Group 223"/>
            <p:cNvGrpSpPr>
              <a:grpSpLocks/>
            </p:cNvGrpSpPr>
            <p:nvPr/>
          </p:nvGrpSpPr>
          <p:grpSpPr bwMode="auto">
            <a:xfrm>
              <a:off x="699" y="1861"/>
              <a:ext cx="192" cy="193"/>
              <a:chOff x="3072" y="3464"/>
              <a:chExt cx="192" cy="223"/>
            </a:xfrm>
          </p:grpSpPr>
          <p:sp>
            <p:nvSpPr>
              <p:cNvPr id="72928" name="Oval 224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29" name="Oval 225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30" name="Oval 226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31" name="Oval 227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32" name="Oval 228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33" name="Group 229"/>
            <p:cNvGrpSpPr>
              <a:grpSpLocks/>
            </p:cNvGrpSpPr>
            <p:nvPr/>
          </p:nvGrpSpPr>
          <p:grpSpPr bwMode="auto">
            <a:xfrm>
              <a:off x="905" y="1865"/>
              <a:ext cx="192" cy="192"/>
              <a:chOff x="3072" y="3464"/>
              <a:chExt cx="192" cy="223"/>
            </a:xfrm>
          </p:grpSpPr>
          <p:sp>
            <p:nvSpPr>
              <p:cNvPr id="72934" name="Oval 230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35" name="Oval 231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36" name="Oval 232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37" name="Oval 233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38" name="Oval 234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39" name="Group 235"/>
            <p:cNvGrpSpPr>
              <a:grpSpLocks/>
            </p:cNvGrpSpPr>
            <p:nvPr/>
          </p:nvGrpSpPr>
          <p:grpSpPr bwMode="auto">
            <a:xfrm>
              <a:off x="1145" y="1865"/>
              <a:ext cx="192" cy="192"/>
              <a:chOff x="3072" y="3464"/>
              <a:chExt cx="192" cy="223"/>
            </a:xfrm>
          </p:grpSpPr>
          <p:sp>
            <p:nvSpPr>
              <p:cNvPr id="72940" name="Oval 236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41" name="Oval 237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42" name="Oval 238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43" name="Oval 239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44" name="Oval 240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45" name="Group 241"/>
            <p:cNvGrpSpPr>
              <a:grpSpLocks/>
            </p:cNvGrpSpPr>
            <p:nvPr/>
          </p:nvGrpSpPr>
          <p:grpSpPr bwMode="auto">
            <a:xfrm>
              <a:off x="1385" y="1859"/>
              <a:ext cx="192" cy="192"/>
              <a:chOff x="3072" y="3464"/>
              <a:chExt cx="192" cy="223"/>
            </a:xfrm>
          </p:grpSpPr>
          <p:sp>
            <p:nvSpPr>
              <p:cNvPr id="72946" name="Oval 242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47" name="Oval 243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48" name="Oval 244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49" name="Oval 245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50" name="Oval 246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51" name="Group 247"/>
            <p:cNvGrpSpPr>
              <a:grpSpLocks/>
            </p:cNvGrpSpPr>
            <p:nvPr/>
          </p:nvGrpSpPr>
          <p:grpSpPr bwMode="auto">
            <a:xfrm>
              <a:off x="1625" y="1861"/>
              <a:ext cx="192" cy="193"/>
              <a:chOff x="3072" y="3464"/>
              <a:chExt cx="192" cy="223"/>
            </a:xfrm>
          </p:grpSpPr>
          <p:sp>
            <p:nvSpPr>
              <p:cNvPr id="72952" name="Oval 248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53" name="Oval 249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54" name="Oval 250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55" name="Oval 251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56" name="Oval 252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57" name="Group 253"/>
            <p:cNvGrpSpPr>
              <a:grpSpLocks/>
            </p:cNvGrpSpPr>
            <p:nvPr/>
          </p:nvGrpSpPr>
          <p:grpSpPr bwMode="auto">
            <a:xfrm>
              <a:off x="1865" y="1859"/>
              <a:ext cx="192" cy="192"/>
              <a:chOff x="3072" y="3464"/>
              <a:chExt cx="192" cy="223"/>
            </a:xfrm>
          </p:grpSpPr>
          <p:sp>
            <p:nvSpPr>
              <p:cNvPr id="72958" name="Oval 254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59" name="Oval 255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60" name="Oval 256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72961" name="Oval 257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62" name="Oval 258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sp>
          <p:nvSpPr>
            <p:cNvPr id="72963" name="Rectangle 259"/>
            <p:cNvSpPr>
              <a:spLocks noChangeArrowheads="1"/>
            </p:cNvSpPr>
            <p:nvPr/>
          </p:nvSpPr>
          <p:spPr bwMode="auto">
            <a:xfrm>
              <a:off x="384" y="1776"/>
              <a:ext cx="1776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72964" name="Line 260"/>
          <p:cNvSpPr>
            <a:spLocks noChangeShapeType="1"/>
          </p:cNvSpPr>
          <p:nvPr/>
        </p:nvSpPr>
        <p:spPr bwMode="auto">
          <a:xfrm>
            <a:off x="3244850" y="4452938"/>
            <a:ext cx="565150" cy="195262"/>
          </a:xfrm>
          <a:prstGeom prst="line">
            <a:avLst/>
          </a:prstGeom>
          <a:noFill/>
          <a:ln w="53975">
            <a:solidFill>
              <a:srgbClr val="FF99CC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2965" name="Group 261"/>
          <p:cNvGrpSpPr>
            <a:grpSpLocks/>
          </p:cNvGrpSpPr>
          <p:nvPr/>
        </p:nvGrpSpPr>
        <p:grpSpPr bwMode="auto">
          <a:xfrm>
            <a:off x="3810000" y="4191000"/>
            <a:ext cx="609600" cy="914400"/>
            <a:chOff x="3072" y="3464"/>
            <a:chExt cx="192" cy="223"/>
          </a:xfrm>
        </p:grpSpPr>
        <p:sp>
          <p:nvSpPr>
            <p:cNvPr id="72966" name="Oval 262"/>
            <p:cNvSpPr>
              <a:spLocks noChangeArrowheads="1"/>
            </p:cNvSpPr>
            <p:nvPr/>
          </p:nvSpPr>
          <p:spPr bwMode="auto">
            <a:xfrm>
              <a:off x="3133" y="3464"/>
              <a:ext cx="62" cy="52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e</a:t>
              </a:r>
            </a:p>
          </p:txBody>
        </p:sp>
        <p:sp>
          <p:nvSpPr>
            <p:cNvPr id="72967" name="Oval 263"/>
            <p:cNvSpPr>
              <a:spLocks noChangeArrowheads="1"/>
            </p:cNvSpPr>
            <p:nvPr/>
          </p:nvSpPr>
          <p:spPr bwMode="auto">
            <a:xfrm>
              <a:off x="3135" y="3640"/>
              <a:ext cx="65" cy="47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e</a:t>
              </a:r>
            </a:p>
          </p:txBody>
        </p:sp>
        <p:sp>
          <p:nvSpPr>
            <p:cNvPr id="72968" name="Oval 264"/>
            <p:cNvSpPr>
              <a:spLocks noChangeArrowheads="1"/>
            </p:cNvSpPr>
            <p:nvPr/>
          </p:nvSpPr>
          <p:spPr bwMode="auto">
            <a:xfrm>
              <a:off x="3079" y="3538"/>
              <a:ext cx="178" cy="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1600">
                <a:ea typeface="宋体" pitchFamily="2" charset="-122"/>
              </a:endParaRPr>
            </a:p>
          </p:txBody>
        </p:sp>
        <p:sp>
          <p:nvSpPr>
            <p:cNvPr id="72969" name="Oval 265"/>
            <p:cNvSpPr>
              <a:spLocks noChangeArrowheads="1"/>
            </p:cNvSpPr>
            <p:nvPr/>
          </p:nvSpPr>
          <p:spPr bwMode="auto">
            <a:xfrm>
              <a:off x="3072" y="3548"/>
              <a:ext cx="62" cy="52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rgbClr val="FFFF99"/>
                  </a:solidFill>
                  <a:ea typeface="宋体" pitchFamily="2" charset="-122"/>
                </a:rPr>
                <a:t>+</a:t>
              </a:r>
            </a:p>
          </p:txBody>
        </p:sp>
        <p:sp>
          <p:nvSpPr>
            <p:cNvPr id="72970" name="Oval 266"/>
            <p:cNvSpPr>
              <a:spLocks noChangeArrowheads="1"/>
            </p:cNvSpPr>
            <p:nvPr/>
          </p:nvSpPr>
          <p:spPr bwMode="auto">
            <a:xfrm>
              <a:off x="3202" y="3552"/>
              <a:ext cx="62" cy="52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>
                  <a:solidFill>
                    <a:schemeClr val="accent2"/>
                  </a:solidFill>
                  <a:ea typeface="宋体" pitchFamily="2" charset="-122"/>
                </a:rPr>
                <a:t>n</a:t>
              </a:r>
            </a:p>
          </p:txBody>
        </p:sp>
      </p:grpSp>
      <p:sp>
        <p:nvSpPr>
          <p:cNvPr id="72971" name="Text Box 267"/>
          <p:cNvSpPr txBox="1">
            <a:spLocks noChangeArrowheads="1"/>
          </p:cNvSpPr>
          <p:nvPr/>
        </p:nvSpPr>
        <p:spPr bwMode="auto">
          <a:xfrm>
            <a:off x="3429000" y="51054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Zoom-in View</a:t>
            </a:r>
          </a:p>
        </p:txBody>
      </p:sp>
      <p:grpSp>
        <p:nvGrpSpPr>
          <p:cNvPr id="72972" name="Group 268"/>
          <p:cNvGrpSpPr>
            <a:grpSpLocks/>
          </p:cNvGrpSpPr>
          <p:nvPr/>
        </p:nvGrpSpPr>
        <p:grpSpPr bwMode="auto">
          <a:xfrm>
            <a:off x="457200" y="5715000"/>
            <a:ext cx="2470150" cy="925513"/>
            <a:chOff x="2016" y="3552"/>
            <a:chExt cx="1556" cy="583"/>
          </a:xfrm>
        </p:grpSpPr>
        <p:grpSp>
          <p:nvGrpSpPr>
            <p:cNvPr id="72973" name="Group 269"/>
            <p:cNvGrpSpPr>
              <a:grpSpLocks/>
            </p:cNvGrpSpPr>
            <p:nvPr/>
          </p:nvGrpSpPr>
          <p:grpSpPr bwMode="auto">
            <a:xfrm>
              <a:off x="2016" y="3552"/>
              <a:ext cx="384" cy="576"/>
              <a:chOff x="3072" y="3464"/>
              <a:chExt cx="192" cy="223"/>
            </a:xfrm>
          </p:grpSpPr>
          <p:sp>
            <p:nvSpPr>
              <p:cNvPr id="72974" name="Oval 270"/>
              <p:cNvSpPr>
                <a:spLocks noChangeArrowheads="1"/>
              </p:cNvSpPr>
              <p:nvPr/>
            </p:nvSpPr>
            <p:spPr bwMode="auto">
              <a:xfrm>
                <a:off x="3133" y="3464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75" name="Oval 271"/>
              <p:cNvSpPr>
                <a:spLocks noChangeArrowheads="1"/>
              </p:cNvSpPr>
              <p:nvPr/>
            </p:nvSpPr>
            <p:spPr bwMode="auto">
              <a:xfrm>
                <a:off x="3135" y="3640"/>
                <a:ext cx="65" cy="47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76" name="Oval 272"/>
              <p:cNvSpPr>
                <a:spLocks noChangeArrowheads="1"/>
              </p:cNvSpPr>
              <p:nvPr/>
            </p:nvSpPr>
            <p:spPr bwMode="auto">
              <a:xfrm>
                <a:off x="3079" y="3538"/>
                <a:ext cx="178" cy="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600">
                  <a:ea typeface="宋体" pitchFamily="2" charset="-122"/>
                </a:endParaRPr>
              </a:p>
            </p:txBody>
          </p:sp>
          <p:sp>
            <p:nvSpPr>
              <p:cNvPr id="72977" name="Oval 273"/>
              <p:cNvSpPr>
                <a:spLocks noChangeArrowheads="1"/>
              </p:cNvSpPr>
              <p:nvPr/>
            </p:nvSpPr>
            <p:spPr bwMode="auto">
              <a:xfrm>
                <a:off x="3072" y="3548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78" name="Oval 274"/>
              <p:cNvSpPr>
                <a:spLocks noChangeArrowheads="1"/>
              </p:cNvSpPr>
              <p:nvPr/>
            </p:nvSpPr>
            <p:spPr bwMode="auto">
              <a:xfrm>
                <a:off x="3202" y="3552"/>
                <a:ext cx="62" cy="52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grpSp>
          <p:nvGrpSpPr>
            <p:cNvPr id="72979" name="Group 275"/>
            <p:cNvGrpSpPr>
              <a:grpSpLocks/>
            </p:cNvGrpSpPr>
            <p:nvPr/>
          </p:nvGrpSpPr>
          <p:grpSpPr bwMode="auto">
            <a:xfrm>
              <a:off x="2592" y="3552"/>
              <a:ext cx="370" cy="576"/>
              <a:chOff x="2592" y="3552"/>
              <a:chExt cx="370" cy="576"/>
            </a:xfrm>
          </p:grpSpPr>
          <p:sp>
            <p:nvSpPr>
              <p:cNvPr id="72980" name="Oval 276"/>
              <p:cNvSpPr>
                <a:spLocks noChangeArrowheads="1"/>
              </p:cNvSpPr>
              <p:nvPr/>
            </p:nvSpPr>
            <p:spPr bwMode="auto">
              <a:xfrm>
                <a:off x="2714" y="3552"/>
                <a:ext cx="124" cy="134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81" name="Oval 277"/>
              <p:cNvSpPr>
                <a:spLocks noChangeArrowheads="1"/>
              </p:cNvSpPr>
              <p:nvPr/>
            </p:nvSpPr>
            <p:spPr bwMode="auto">
              <a:xfrm>
                <a:off x="2718" y="4007"/>
                <a:ext cx="130" cy="121"/>
              </a:xfrm>
              <a:prstGeom prst="ellipse">
                <a:avLst/>
              </a:prstGeom>
              <a:gradFill rotWithShape="1">
                <a:gsLst>
                  <a:gs pos="0">
                    <a:srgbClr val="666699"/>
                  </a:gs>
                  <a:gs pos="100000">
                    <a:srgbClr val="66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e</a:t>
                </a:r>
              </a:p>
            </p:txBody>
          </p:sp>
          <p:sp>
            <p:nvSpPr>
              <p:cNvPr id="72982" name="Oval 278"/>
              <p:cNvSpPr>
                <a:spLocks noChangeArrowheads="1"/>
              </p:cNvSpPr>
              <p:nvPr/>
            </p:nvSpPr>
            <p:spPr bwMode="auto">
              <a:xfrm>
                <a:off x="2606" y="3743"/>
                <a:ext cx="356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600">
                  <a:ea typeface="宋体" pitchFamily="2" charset="-122"/>
                </a:endParaRPr>
              </a:p>
            </p:txBody>
          </p:sp>
          <p:sp>
            <p:nvSpPr>
              <p:cNvPr id="72983" name="Oval 279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124" cy="13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84" name="Oval 280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124" cy="135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  <p:sp>
          <p:nvSpPr>
            <p:cNvPr id="72985" name="Line 281"/>
            <p:cNvSpPr>
              <a:spLocks noChangeShapeType="1"/>
            </p:cNvSpPr>
            <p:nvPr/>
          </p:nvSpPr>
          <p:spPr bwMode="auto">
            <a:xfrm>
              <a:off x="2400" y="384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986" name="Line 282"/>
            <p:cNvSpPr>
              <a:spLocks noChangeShapeType="1"/>
            </p:cNvSpPr>
            <p:nvPr/>
          </p:nvSpPr>
          <p:spPr bwMode="auto">
            <a:xfrm>
              <a:off x="3003" y="385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987" name="Group 283"/>
            <p:cNvGrpSpPr>
              <a:grpSpLocks/>
            </p:cNvGrpSpPr>
            <p:nvPr/>
          </p:nvGrpSpPr>
          <p:grpSpPr bwMode="auto">
            <a:xfrm>
              <a:off x="3216" y="3552"/>
              <a:ext cx="356" cy="583"/>
              <a:chOff x="3312" y="3552"/>
              <a:chExt cx="356" cy="583"/>
            </a:xfrm>
          </p:grpSpPr>
          <p:grpSp>
            <p:nvGrpSpPr>
              <p:cNvPr id="72988" name="Group 284"/>
              <p:cNvGrpSpPr>
                <a:grpSpLocks/>
              </p:cNvGrpSpPr>
              <p:nvPr/>
            </p:nvGrpSpPr>
            <p:grpSpPr bwMode="auto">
              <a:xfrm>
                <a:off x="3312" y="3552"/>
                <a:ext cx="356" cy="583"/>
                <a:chOff x="3326" y="3552"/>
                <a:chExt cx="356" cy="583"/>
              </a:xfrm>
            </p:grpSpPr>
            <p:sp>
              <p:nvSpPr>
                <p:cNvPr id="72989" name="Oval 285"/>
                <p:cNvSpPr>
                  <a:spLocks noChangeArrowheads="1"/>
                </p:cNvSpPr>
                <p:nvPr/>
              </p:nvSpPr>
              <p:spPr bwMode="auto">
                <a:xfrm>
                  <a:off x="3434" y="3552"/>
                  <a:ext cx="124" cy="1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99"/>
                    </a:gs>
                    <a:gs pos="100000">
                      <a:srgbClr val="6666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CN" sz="1600">
                      <a:solidFill>
                        <a:srgbClr val="FFFF99"/>
                      </a:solidFill>
                      <a:ea typeface="宋体" pitchFamily="2" charset="-122"/>
                    </a:rPr>
                    <a:t>e</a:t>
                  </a:r>
                </a:p>
              </p:txBody>
            </p:sp>
            <p:sp>
              <p:nvSpPr>
                <p:cNvPr id="72990" name="Oval 286"/>
                <p:cNvSpPr>
                  <a:spLocks noChangeArrowheads="1"/>
                </p:cNvSpPr>
                <p:nvPr/>
              </p:nvSpPr>
              <p:spPr bwMode="auto">
                <a:xfrm>
                  <a:off x="3438" y="4014"/>
                  <a:ext cx="130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99"/>
                    </a:gs>
                    <a:gs pos="100000">
                      <a:srgbClr val="6666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CN" sz="1600">
                      <a:solidFill>
                        <a:srgbClr val="FFFF99"/>
                      </a:solidFill>
                      <a:ea typeface="宋体" pitchFamily="2" charset="-122"/>
                    </a:rPr>
                    <a:t>e</a:t>
                  </a:r>
                </a:p>
              </p:txBody>
            </p:sp>
            <p:sp>
              <p:nvSpPr>
                <p:cNvPr id="72991" name="Oval 287"/>
                <p:cNvSpPr>
                  <a:spLocks noChangeArrowheads="1"/>
                </p:cNvSpPr>
                <p:nvPr/>
              </p:nvSpPr>
              <p:spPr bwMode="auto">
                <a:xfrm>
                  <a:off x="3326" y="3743"/>
                  <a:ext cx="356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72992" name="Oval 288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124" cy="1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99FF"/>
                    </a:gs>
                    <a:gs pos="100000">
                      <a:srgbClr val="CC99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CN" sz="1600">
                      <a:solidFill>
                        <a:srgbClr val="FFFF99"/>
                      </a:solidFill>
                      <a:ea typeface="宋体" pitchFamily="2" charset="-122"/>
                    </a:rPr>
                    <a:t>+</a:t>
                  </a:r>
                </a:p>
              </p:txBody>
            </p:sp>
            <p:sp>
              <p:nvSpPr>
                <p:cNvPr id="72993" name="Oval 289"/>
                <p:cNvSpPr>
                  <a:spLocks noChangeArrowheads="1"/>
                </p:cNvSpPr>
                <p:nvPr/>
              </p:nvSpPr>
              <p:spPr bwMode="auto">
                <a:xfrm>
                  <a:off x="3436" y="3710"/>
                  <a:ext cx="124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CN" sz="1600">
                      <a:solidFill>
                        <a:schemeClr val="accent2"/>
                      </a:solidFill>
                      <a:ea typeface="宋体" pitchFamily="2" charset="-122"/>
                    </a:rPr>
                    <a:t>n</a:t>
                  </a:r>
                </a:p>
              </p:txBody>
            </p:sp>
          </p:grpSp>
          <p:sp>
            <p:nvSpPr>
              <p:cNvPr id="72994" name="Oval 290"/>
              <p:cNvSpPr>
                <a:spLocks noChangeArrowheads="1"/>
              </p:cNvSpPr>
              <p:nvPr/>
            </p:nvSpPr>
            <p:spPr bwMode="auto">
              <a:xfrm>
                <a:off x="3312" y="3792"/>
                <a:ext cx="124" cy="13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rgbClr val="FFFF99"/>
                    </a:solidFill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2995" name="Oval 291"/>
              <p:cNvSpPr>
                <a:spLocks noChangeArrowheads="1"/>
              </p:cNvSpPr>
              <p:nvPr/>
            </p:nvSpPr>
            <p:spPr bwMode="auto">
              <a:xfrm>
                <a:off x="3429" y="3863"/>
                <a:ext cx="124" cy="135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>
                    <a:solidFill>
                      <a:schemeClr val="accent2"/>
                    </a:solidFill>
                    <a:ea typeface="宋体" pitchFamily="2" charset="-122"/>
                  </a:rPr>
                  <a:t>n</a:t>
                </a:r>
              </a:p>
            </p:txBody>
          </p:sp>
        </p:grpSp>
      </p:grpSp>
      <p:sp>
        <p:nvSpPr>
          <p:cNvPr id="72996" name="Text Box 292"/>
          <p:cNvSpPr txBox="1">
            <a:spLocks noChangeArrowheads="1"/>
          </p:cNvSpPr>
          <p:nvPr/>
        </p:nvSpPr>
        <p:spPr bwMode="auto">
          <a:xfrm>
            <a:off x="6629400" y="1828800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宋体" pitchFamily="2" charset="-122"/>
              </a:rPr>
              <a:t>Bose-Einstein </a:t>
            </a:r>
            <a:r>
              <a:rPr lang="en-US" altLang="zh-CN" dirty="0" smtClean="0">
                <a:ea typeface="宋体" pitchFamily="2" charset="-122"/>
              </a:rPr>
              <a:t>Condensation in a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sub-nano scale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72997" name="Rectangle 293"/>
          <p:cNvSpPr>
            <a:spLocks noChangeArrowheads="1"/>
          </p:cNvSpPr>
          <p:nvPr/>
        </p:nvSpPr>
        <p:spPr bwMode="auto">
          <a:xfrm>
            <a:off x="3124200" y="5486400"/>
            <a:ext cx="5943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zh-CN" sz="1400" dirty="0" err="1">
                <a:solidFill>
                  <a:schemeClr val="accent2"/>
                </a:solidFill>
                <a:ea typeface="宋体" pitchFamily="2" charset="-122"/>
              </a:rPr>
              <a:t>Yeong</a:t>
            </a:r>
            <a:r>
              <a:rPr lang="en-US" altLang="zh-CN" sz="1400" dirty="0">
                <a:solidFill>
                  <a:schemeClr val="accent2"/>
                </a:solidFill>
                <a:ea typeface="宋体" pitchFamily="2" charset="-122"/>
              </a:rPr>
              <a:t> E. Kim, Theory of Bose–Einstein condensation mechanism for deuteron-induced nuclear reactions in micro/nano-scale metal grains and particles, </a:t>
            </a:r>
            <a:r>
              <a:rPr lang="en-US" altLang="zh-CN" sz="1400" dirty="0" err="1">
                <a:solidFill>
                  <a:schemeClr val="accent2"/>
                </a:solidFill>
                <a:ea typeface="宋体" pitchFamily="2" charset="-122"/>
              </a:rPr>
              <a:t>Naturwissenschaften</a:t>
            </a:r>
            <a:r>
              <a:rPr lang="en-US" altLang="zh-CN" sz="1400" dirty="0">
                <a:solidFill>
                  <a:schemeClr val="accent2"/>
                </a:solidFill>
                <a:ea typeface="宋体" pitchFamily="2" charset="-122"/>
              </a:rPr>
              <a:t>, 96(7):803-11 (2009) </a:t>
            </a:r>
          </a:p>
        </p:txBody>
      </p:sp>
      <p:sp>
        <p:nvSpPr>
          <p:cNvPr id="295" name="Slide Number Placeholder 2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Outline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8229600" cy="3505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Comments re prior light water Ni studies – Patterson Cell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More recent experiments using thin-film plate type electrodes conditioned for cluster formation.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Evidence for D-clusters and comments about theory</a:t>
            </a: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Possible triggering </a:t>
            </a:r>
            <a:r>
              <a:rPr lang="en-US" altLang="zh-CN" sz="2400" dirty="0" smtClean="0">
                <a:ea typeface="宋体" pitchFamily="2" charset="-122"/>
              </a:rPr>
              <a:t>methods the initiate  </a:t>
            </a:r>
            <a:r>
              <a:rPr lang="en-US" altLang="zh-CN" sz="2400" dirty="0" smtClean="0">
                <a:ea typeface="宋体" pitchFamily="2" charset="-122"/>
              </a:rPr>
              <a:t>nuclear reactions in these high density clusters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Preliminary gas loading </a:t>
            </a: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nanoparticle</a:t>
            </a: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experiment 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Road Map and Future goal of the LENR study for Nuclear Battery </a:t>
            </a:r>
            <a:r>
              <a:rPr lang="en-US" altLang="zh-CN" sz="2400" dirty="0" smtClean="0">
                <a:ea typeface="宋体" pitchFamily="2" charset="-122"/>
              </a:rPr>
              <a:t>applications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4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772400" cy="2057400"/>
          </a:xfrm>
        </p:spPr>
        <p:txBody>
          <a:bodyPr/>
          <a:lstStyle/>
          <a:p>
            <a:r>
              <a:rPr lang="en-US" sz="3600" dirty="0" smtClean="0"/>
              <a:t>Recent work is designed to extend the thin-film technique to nanoparticles.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r>
              <a:rPr lang="en-US" sz="3200" dirty="0" smtClean="0"/>
              <a:t>For applications this will allow high temperatures with gas loading – i.e. improved performance when energy conversion is integrated into the cell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3B5C-8246-4E86-A186-64181C8A736C}" type="slidenum">
              <a:rPr lang="zh-CN" altLang="en-US" smtClean="0"/>
              <a:pPr/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20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24800" cy="1143000"/>
          </a:xfrm>
        </p:spPr>
        <p:txBody>
          <a:bodyPr/>
          <a:lstStyle/>
          <a:p>
            <a:r>
              <a:rPr lang="en-US" dirty="0" smtClean="0"/>
              <a:t>Cluster Formation in Nanomaterials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7772400" cy="2057400"/>
          </a:xfrm>
        </p:spPr>
        <p:txBody>
          <a:bodyPr/>
          <a:lstStyle/>
          <a:p>
            <a:r>
              <a:rPr lang="en-US" dirty="0" smtClean="0"/>
              <a:t>Clusters mainly forms at the places that is close to the material surface.</a:t>
            </a:r>
          </a:p>
          <a:p>
            <a:r>
              <a:rPr lang="en-US" dirty="0" smtClean="0"/>
              <a:t>Nanomaterials have more surface area, thus have good ability to form abundant clusters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44</a:t>
            </a:fld>
            <a:endParaRPr lang="en-US" altLang="zh-CN"/>
          </a:p>
        </p:txBody>
      </p:sp>
      <p:grpSp>
        <p:nvGrpSpPr>
          <p:cNvPr id="141" name="Group 140"/>
          <p:cNvGrpSpPr/>
          <p:nvPr/>
        </p:nvGrpSpPr>
        <p:grpSpPr>
          <a:xfrm>
            <a:off x="838200" y="3810000"/>
            <a:ext cx="685800" cy="685800"/>
            <a:chOff x="3200400" y="4114800"/>
            <a:chExt cx="1295400" cy="1295400"/>
          </a:xfrm>
        </p:grpSpPr>
        <p:sp>
          <p:nvSpPr>
            <p:cNvPr id="142" name="Oval 141"/>
            <p:cNvSpPr/>
            <p:nvPr/>
          </p:nvSpPr>
          <p:spPr>
            <a:xfrm>
              <a:off x="3200400" y="4114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1"/>
            <p:cNvGrpSpPr>
              <a:grpSpLocks/>
            </p:cNvGrpSpPr>
            <p:nvPr/>
          </p:nvGrpSpPr>
          <p:grpSpPr bwMode="auto">
            <a:xfrm>
              <a:off x="3378199" y="4586514"/>
              <a:ext cx="217716" cy="259374"/>
              <a:chOff x="2921" y="1314"/>
              <a:chExt cx="192" cy="144"/>
            </a:xfrm>
          </p:grpSpPr>
          <p:sp>
            <p:nvSpPr>
              <p:cNvPr id="20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1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1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1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1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1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44" name="Oval 23"/>
            <p:cNvSpPr>
              <a:spLocks noChangeArrowheads="1"/>
            </p:cNvSpPr>
            <p:nvPr/>
          </p:nvSpPr>
          <p:spPr bwMode="auto">
            <a:xfrm>
              <a:off x="3200400" y="45720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5" name="Oval 23"/>
            <p:cNvSpPr>
              <a:spLocks noChangeArrowheads="1"/>
            </p:cNvSpPr>
            <p:nvPr/>
          </p:nvSpPr>
          <p:spPr bwMode="auto">
            <a:xfrm>
              <a:off x="3323772" y="4310742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6" name="Oval 23"/>
            <p:cNvSpPr>
              <a:spLocks noChangeArrowheads="1"/>
            </p:cNvSpPr>
            <p:nvPr/>
          </p:nvSpPr>
          <p:spPr bwMode="auto">
            <a:xfrm>
              <a:off x="3505200" y="41148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7" name="Oval 23"/>
            <p:cNvSpPr>
              <a:spLocks noChangeArrowheads="1"/>
            </p:cNvSpPr>
            <p:nvPr/>
          </p:nvSpPr>
          <p:spPr bwMode="auto">
            <a:xfrm>
              <a:off x="3754009" y="41184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8" name="Oval 23"/>
            <p:cNvSpPr>
              <a:spLocks noChangeArrowheads="1"/>
            </p:cNvSpPr>
            <p:nvPr/>
          </p:nvSpPr>
          <p:spPr bwMode="auto">
            <a:xfrm>
              <a:off x="3995564" y="417285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9" name="Oval 23"/>
            <p:cNvSpPr>
              <a:spLocks noChangeArrowheads="1"/>
            </p:cNvSpPr>
            <p:nvPr/>
          </p:nvSpPr>
          <p:spPr bwMode="auto">
            <a:xfrm>
              <a:off x="4179063" y="43579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" name="Oval 23"/>
            <p:cNvSpPr>
              <a:spLocks noChangeArrowheads="1"/>
            </p:cNvSpPr>
            <p:nvPr/>
          </p:nvSpPr>
          <p:spPr bwMode="auto">
            <a:xfrm>
              <a:off x="4246450" y="464455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1" name="Oval 23"/>
            <p:cNvSpPr>
              <a:spLocks noChangeArrowheads="1"/>
            </p:cNvSpPr>
            <p:nvPr/>
          </p:nvSpPr>
          <p:spPr bwMode="auto">
            <a:xfrm>
              <a:off x="4154183" y="49312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2" name="Oval 23"/>
            <p:cNvSpPr>
              <a:spLocks noChangeArrowheads="1"/>
            </p:cNvSpPr>
            <p:nvPr/>
          </p:nvSpPr>
          <p:spPr bwMode="auto">
            <a:xfrm>
              <a:off x="3931290" y="505820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3" name="Oval 23"/>
            <p:cNvSpPr>
              <a:spLocks noChangeArrowheads="1"/>
            </p:cNvSpPr>
            <p:nvPr/>
          </p:nvSpPr>
          <p:spPr bwMode="auto">
            <a:xfrm>
              <a:off x="3693883" y="50981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4" name="Oval 23"/>
            <p:cNvSpPr>
              <a:spLocks noChangeArrowheads="1"/>
            </p:cNvSpPr>
            <p:nvPr/>
          </p:nvSpPr>
          <p:spPr bwMode="auto">
            <a:xfrm>
              <a:off x="3456476" y="50219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5" name="Oval 23"/>
            <p:cNvSpPr>
              <a:spLocks noChangeArrowheads="1"/>
            </p:cNvSpPr>
            <p:nvPr/>
          </p:nvSpPr>
          <p:spPr bwMode="auto">
            <a:xfrm>
              <a:off x="3277125" y="484411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6" name="Oval 23"/>
            <p:cNvSpPr>
              <a:spLocks noChangeArrowheads="1"/>
            </p:cNvSpPr>
            <p:nvPr/>
          </p:nvSpPr>
          <p:spPr bwMode="auto">
            <a:xfrm>
              <a:off x="3759199" y="48006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7" name="Oval 23"/>
            <p:cNvSpPr>
              <a:spLocks noChangeArrowheads="1"/>
            </p:cNvSpPr>
            <p:nvPr/>
          </p:nvSpPr>
          <p:spPr bwMode="auto">
            <a:xfrm>
              <a:off x="4013197" y="47435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8" name="Oval 23"/>
            <p:cNvSpPr>
              <a:spLocks noChangeArrowheads="1"/>
            </p:cNvSpPr>
            <p:nvPr/>
          </p:nvSpPr>
          <p:spPr bwMode="auto">
            <a:xfrm>
              <a:off x="3512467" y="474258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9" name="Oval 23"/>
            <p:cNvSpPr>
              <a:spLocks noChangeArrowheads="1"/>
            </p:cNvSpPr>
            <p:nvPr/>
          </p:nvSpPr>
          <p:spPr bwMode="auto">
            <a:xfrm>
              <a:off x="3532663" y="445324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0" name="Oval 23"/>
            <p:cNvSpPr>
              <a:spLocks noChangeArrowheads="1"/>
            </p:cNvSpPr>
            <p:nvPr/>
          </p:nvSpPr>
          <p:spPr bwMode="auto">
            <a:xfrm>
              <a:off x="3756055" y="442515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3979447" y="446963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62" name="Group 11"/>
            <p:cNvGrpSpPr>
              <a:grpSpLocks/>
            </p:cNvGrpSpPr>
            <p:nvPr/>
          </p:nvGrpSpPr>
          <p:grpSpPr bwMode="auto">
            <a:xfrm>
              <a:off x="3530599" y="4332522"/>
              <a:ext cx="217716" cy="259374"/>
              <a:chOff x="2921" y="1314"/>
              <a:chExt cx="192" cy="144"/>
            </a:xfrm>
          </p:grpSpPr>
          <p:sp>
            <p:nvSpPr>
              <p:cNvPr id="19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20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163" name="Group 11"/>
            <p:cNvGrpSpPr>
              <a:grpSpLocks/>
            </p:cNvGrpSpPr>
            <p:nvPr/>
          </p:nvGrpSpPr>
          <p:grpSpPr bwMode="auto">
            <a:xfrm>
              <a:off x="3610429" y="4949370"/>
              <a:ext cx="217716" cy="259374"/>
              <a:chOff x="2921" y="1314"/>
              <a:chExt cx="192" cy="144"/>
            </a:xfrm>
          </p:grpSpPr>
          <p:sp>
            <p:nvSpPr>
              <p:cNvPr id="19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9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9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9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9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9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9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9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164" name="Group 11"/>
            <p:cNvGrpSpPr>
              <a:grpSpLocks/>
            </p:cNvGrpSpPr>
            <p:nvPr/>
          </p:nvGrpSpPr>
          <p:grpSpPr bwMode="auto">
            <a:xfrm>
              <a:off x="3922483" y="4884060"/>
              <a:ext cx="217716" cy="259374"/>
              <a:chOff x="2921" y="1314"/>
              <a:chExt cx="192" cy="144"/>
            </a:xfrm>
          </p:grpSpPr>
          <p:sp>
            <p:nvSpPr>
              <p:cNvPr id="18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9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165" name="Group 11"/>
            <p:cNvGrpSpPr>
              <a:grpSpLocks/>
            </p:cNvGrpSpPr>
            <p:nvPr/>
          </p:nvGrpSpPr>
          <p:grpSpPr bwMode="auto">
            <a:xfrm>
              <a:off x="4118425" y="4572012"/>
              <a:ext cx="217716" cy="259374"/>
              <a:chOff x="2921" y="1314"/>
              <a:chExt cx="192" cy="144"/>
            </a:xfrm>
          </p:grpSpPr>
          <p:sp>
            <p:nvSpPr>
              <p:cNvPr id="17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8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166" name="Group 11"/>
            <p:cNvGrpSpPr>
              <a:grpSpLocks/>
            </p:cNvGrpSpPr>
            <p:nvPr/>
          </p:nvGrpSpPr>
          <p:grpSpPr bwMode="auto">
            <a:xfrm>
              <a:off x="3878947" y="4303506"/>
              <a:ext cx="217716" cy="259374"/>
              <a:chOff x="2921" y="1314"/>
              <a:chExt cx="192" cy="144"/>
            </a:xfrm>
          </p:grpSpPr>
          <p:sp>
            <p:nvSpPr>
              <p:cNvPr id="16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6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6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7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289" name="Group 288"/>
          <p:cNvGrpSpPr/>
          <p:nvPr/>
        </p:nvGrpSpPr>
        <p:grpSpPr>
          <a:xfrm>
            <a:off x="914400" y="4572000"/>
            <a:ext cx="685800" cy="685800"/>
            <a:chOff x="3200400" y="4114800"/>
            <a:chExt cx="1295400" cy="1295400"/>
          </a:xfrm>
        </p:grpSpPr>
        <p:sp>
          <p:nvSpPr>
            <p:cNvPr id="290" name="Oval 289"/>
            <p:cNvSpPr/>
            <p:nvPr/>
          </p:nvSpPr>
          <p:spPr>
            <a:xfrm>
              <a:off x="3200400" y="4114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1" name="Group 11"/>
            <p:cNvGrpSpPr>
              <a:grpSpLocks/>
            </p:cNvGrpSpPr>
            <p:nvPr/>
          </p:nvGrpSpPr>
          <p:grpSpPr bwMode="auto">
            <a:xfrm>
              <a:off x="3378199" y="4586514"/>
              <a:ext cx="217716" cy="259374"/>
              <a:chOff x="2921" y="1314"/>
              <a:chExt cx="192" cy="144"/>
            </a:xfrm>
          </p:grpSpPr>
          <p:sp>
            <p:nvSpPr>
              <p:cNvPr id="35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6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6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6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292" name="Oval 23"/>
            <p:cNvSpPr>
              <a:spLocks noChangeArrowheads="1"/>
            </p:cNvSpPr>
            <p:nvPr/>
          </p:nvSpPr>
          <p:spPr bwMode="auto">
            <a:xfrm>
              <a:off x="3200400" y="45720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3" name="Oval 23"/>
            <p:cNvSpPr>
              <a:spLocks noChangeArrowheads="1"/>
            </p:cNvSpPr>
            <p:nvPr/>
          </p:nvSpPr>
          <p:spPr bwMode="auto">
            <a:xfrm>
              <a:off x="3323772" y="4310742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4" name="Oval 23"/>
            <p:cNvSpPr>
              <a:spLocks noChangeArrowheads="1"/>
            </p:cNvSpPr>
            <p:nvPr/>
          </p:nvSpPr>
          <p:spPr bwMode="auto">
            <a:xfrm>
              <a:off x="3505200" y="41148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5" name="Oval 23"/>
            <p:cNvSpPr>
              <a:spLocks noChangeArrowheads="1"/>
            </p:cNvSpPr>
            <p:nvPr/>
          </p:nvSpPr>
          <p:spPr bwMode="auto">
            <a:xfrm>
              <a:off x="3754009" y="41184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6" name="Oval 23"/>
            <p:cNvSpPr>
              <a:spLocks noChangeArrowheads="1"/>
            </p:cNvSpPr>
            <p:nvPr/>
          </p:nvSpPr>
          <p:spPr bwMode="auto">
            <a:xfrm>
              <a:off x="3995564" y="417285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7" name="Oval 23"/>
            <p:cNvSpPr>
              <a:spLocks noChangeArrowheads="1"/>
            </p:cNvSpPr>
            <p:nvPr/>
          </p:nvSpPr>
          <p:spPr bwMode="auto">
            <a:xfrm>
              <a:off x="4179063" y="43579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8" name="Oval 23"/>
            <p:cNvSpPr>
              <a:spLocks noChangeArrowheads="1"/>
            </p:cNvSpPr>
            <p:nvPr/>
          </p:nvSpPr>
          <p:spPr bwMode="auto">
            <a:xfrm>
              <a:off x="4246450" y="464455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9" name="Oval 23"/>
            <p:cNvSpPr>
              <a:spLocks noChangeArrowheads="1"/>
            </p:cNvSpPr>
            <p:nvPr/>
          </p:nvSpPr>
          <p:spPr bwMode="auto">
            <a:xfrm>
              <a:off x="4154183" y="49312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0" name="Oval 23"/>
            <p:cNvSpPr>
              <a:spLocks noChangeArrowheads="1"/>
            </p:cNvSpPr>
            <p:nvPr/>
          </p:nvSpPr>
          <p:spPr bwMode="auto">
            <a:xfrm>
              <a:off x="3931290" y="505820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1" name="Oval 23"/>
            <p:cNvSpPr>
              <a:spLocks noChangeArrowheads="1"/>
            </p:cNvSpPr>
            <p:nvPr/>
          </p:nvSpPr>
          <p:spPr bwMode="auto">
            <a:xfrm>
              <a:off x="3693883" y="50981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2" name="Oval 23"/>
            <p:cNvSpPr>
              <a:spLocks noChangeArrowheads="1"/>
            </p:cNvSpPr>
            <p:nvPr/>
          </p:nvSpPr>
          <p:spPr bwMode="auto">
            <a:xfrm>
              <a:off x="3456476" y="50219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3" name="Oval 23"/>
            <p:cNvSpPr>
              <a:spLocks noChangeArrowheads="1"/>
            </p:cNvSpPr>
            <p:nvPr/>
          </p:nvSpPr>
          <p:spPr bwMode="auto">
            <a:xfrm>
              <a:off x="3277125" y="484411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4" name="Oval 23"/>
            <p:cNvSpPr>
              <a:spLocks noChangeArrowheads="1"/>
            </p:cNvSpPr>
            <p:nvPr/>
          </p:nvSpPr>
          <p:spPr bwMode="auto">
            <a:xfrm>
              <a:off x="3759199" y="48006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5" name="Oval 23"/>
            <p:cNvSpPr>
              <a:spLocks noChangeArrowheads="1"/>
            </p:cNvSpPr>
            <p:nvPr/>
          </p:nvSpPr>
          <p:spPr bwMode="auto">
            <a:xfrm>
              <a:off x="4013197" y="47435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6" name="Oval 23"/>
            <p:cNvSpPr>
              <a:spLocks noChangeArrowheads="1"/>
            </p:cNvSpPr>
            <p:nvPr/>
          </p:nvSpPr>
          <p:spPr bwMode="auto">
            <a:xfrm>
              <a:off x="3512467" y="474258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" name="Oval 23"/>
            <p:cNvSpPr>
              <a:spLocks noChangeArrowheads="1"/>
            </p:cNvSpPr>
            <p:nvPr/>
          </p:nvSpPr>
          <p:spPr bwMode="auto">
            <a:xfrm>
              <a:off x="3532663" y="445324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" name="Oval 23"/>
            <p:cNvSpPr>
              <a:spLocks noChangeArrowheads="1"/>
            </p:cNvSpPr>
            <p:nvPr/>
          </p:nvSpPr>
          <p:spPr bwMode="auto">
            <a:xfrm>
              <a:off x="3756055" y="442515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9" name="Oval 23"/>
            <p:cNvSpPr>
              <a:spLocks noChangeArrowheads="1"/>
            </p:cNvSpPr>
            <p:nvPr/>
          </p:nvSpPr>
          <p:spPr bwMode="auto">
            <a:xfrm>
              <a:off x="3979447" y="446963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310" name="Group 11"/>
            <p:cNvGrpSpPr>
              <a:grpSpLocks/>
            </p:cNvGrpSpPr>
            <p:nvPr/>
          </p:nvGrpSpPr>
          <p:grpSpPr bwMode="auto">
            <a:xfrm>
              <a:off x="3530599" y="4332522"/>
              <a:ext cx="217716" cy="259374"/>
              <a:chOff x="2921" y="1314"/>
              <a:chExt cx="192" cy="144"/>
            </a:xfrm>
          </p:grpSpPr>
          <p:sp>
            <p:nvSpPr>
              <p:cNvPr id="34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5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311" name="Group 11"/>
            <p:cNvGrpSpPr>
              <a:grpSpLocks/>
            </p:cNvGrpSpPr>
            <p:nvPr/>
          </p:nvGrpSpPr>
          <p:grpSpPr bwMode="auto">
            <a:xfrm>
              <a:off x="3610429" y="4949370"/>
              <a:ext cx="217716" cy="259374"/>
              <a:chOff x="2921" y="1314"/>
              <a:chExt cx="192" cy="144"/>
            </a:xfrm>
          </p:grpSpPr>
          <p:sp>
            <p:nvSpPr>
              <p:cNvPr id="33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4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312" name="Group 11"/>
            <p:cNvGrpSpPr>
              <a:grpSpLocks/>
            </p:cNvGrpSpPr>
            <p:nvPr/>
          </p:nvGrpSpPr>
          <p:grpSpPr bwMode="auto">
            <a:xfrm>
              <a:off x="3922483" y="4884060"/>
              <a:ext cx="217716" cy="259374"/>
              <a:chOff x="2921" y="1314"/>
              <a:chExt cx="192" cy="144"/>
            </a:xfrm>
          </p:grpSpPr>
          <p:sp>
            <p:nvSpPr>
              <p:cNvPr id="33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3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3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3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3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3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3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3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313" name="Group 11"/>
            <p:cNvGrpSpPr>
              <a:grpSpLocks/>
            </p:cNvGrpSpPr>
            <p:nvPr/>
          </p:nvGrpSpPr>
          <p:grpSpPr bwMode="auto">
            <a:xfrm>
              <a:off x="4118425" y="4572012"/>
              <a:ext cx="217716" cy="259374"/>
              <a:chOff x="2921" y="1314"/>
              <a:chExt cx="192" cy="144"/>
            </a:xfrm>
          </p:grpSpPr>
          <p:sp>
            <p:nvSpPr>
              <p:cNvPr id="32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3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314" name="Group 11"/>
            <p:cNvGrpSpPr>
              <a:grpSpLocks/>
            </p:cNvGrpSpPr>
            <p:nvPr/>
          </p:nvGrpSpPr>
          <p:grpSpPr bwMode="auto">
            <a:xfrm>
              <a:off x="3878947" y="4303506"/>
              <a:ext cx="217716" cy="259374"/>
              <a:chOff x="2921" y="1314"/>
              <a:chExt cx="192" cy="144"/>
            </a:xfrm>
          </p:grpSpPr>
          <p:sp>
            <p:nvSpPr>
              <p:cNvPr id="31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1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1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1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1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2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363" name="Group 362"/>
          <p:cNvGrpSpPr/>
          <p:nvPr/>
        </p:nvGrpSpPr>
        <p:grpSpPr>
          <a:xfrm>
            <a:off x="1524000" y="3581400"/>
            <a:ext cx="685800" cy="685800"/>
            <a:chOff x="3200400" y="4114800"/>
            <a:chExt cx="1295400" cy="1295400"/>
          </a:xfrm>
        </p:grpSpPr>
        <p:sp>
          <p:nvSpPr>
            <p:cNvPr id="364" name="Oval 363"/>
            <p:cNvSpPr/>
            <p:nvPr/>
          </p:nvSpPr>
          <p:spPr>
            <a:xfrm>
              <a:off x="3200400" y="4114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5" name="Group 11"/>
            <p:cNvGrpSpPr>
              <a:grpSpLocks/>
            </p:cNvGrpSpPr>
            <p:nvPr/>
          </p:nvGrpSpPr>
          <p:grpSpPr bwMode="auto">
            <a:xfrm>
              <a:off x="3378199" y="4586514"/>
              <a:ext cx="217716" cy="259374"/>
              <a:chOff x="2921" y="1314"/>
              <a:chExt cx="192" cy="144"/>
            </a:xfrm>
          </p:grpSpPr>
          <p:sp>
            <p:nvSpPr>
              <p:cNvPr id="42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3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3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3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3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3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3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3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366" name="Oval 23"/>
            <p:cNvSpPr>
              <a:spLocks noChangeArrowheads="1"/>
            </p:cNvSpPr>
            <p:nvPr/>
          </p:nvSpPr>
          <p:spPr bwMode="auto">
            <a:xfrm>
              <a:off x="3200400" y="45720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7" name="Oval 23"/>
            <p:cNvSpPr>
              <a:spLocks noChangeArrowheads="1"/>
            </p:cNvSpPr>
            <p:nvPr/>
          </p:nvSpPr>
          <p:spPr bwMode="auto">
            <a:xfrm>
              <a:off x="3323772" y="4310742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8" name="Oval 23"/>
            <p:cNvSpPr>
              <a:spLocks noChangeArrowheads="1"/>
            </p:cNvSpPr>
            <p:nvPr/>
          </p:nvSpPr>
          <p:spPr bwMode="auto">
            <a:xfrm>
              <a:off x="3505200" y="41148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9" name="Oval 23"/>
            <p:cNvSpPr>
              <a:spLocks noChangeArrowheads="1"/>
            </p:cNvSpPr>
            <p:nvPr/>
          </p:nvSpPr>
          <p:spPr bwMode="auto">
            <a:xfrm>
              <a:off x="3754009" y="41184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0" name="Oval 23"/>
            <p:cNvSpPr>
              <a:spLocks noChangeArrowheads="1"/>
            </p:cNvSpPr>
            <p:nvPr/>
          </p:nvSpPr>
          <p:spPr bwMode="auto">
            <a:xfrm>
              <a:off x="3995564" y="417285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1" name="Oval 23"/>
            <p:cNvSpPr>
              <a:spLocks noChangeArrowheads="1"/>
            </p:cNvSpPr>
            <p:nvPr/>
          </p:nvSpPr>
          <p:spPr bwMode="auto">
            <a:xfrm>
              <a:off x="4179063" y="43579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2" name="Oval 23"/>
            <p:cNvSpPr>
              <a:spLocks noChangeArrowheads="1"/>
            </p:cNvSpPr>
            <p:nvPr/>
          </p:nvSpPr>
          <p:spPr bwMode="auto">
            <a:xfrm>
              <a:off x="4246450" y="464455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3" name="Oval 23"/>
            <p:cNvSpPr>
              <a:spLocks noChangeArrowheads="1"/>
            </p:cNvSpPr>
            <p:nvPr/>
          </p:nvSpPr>
          <p:spPr bwMode="auto">
            <a:xfrm>
              <a:off x="4154183" y="49312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4" name="Oval 23"/>
            <p:cNvSpPr>
              <a:spLocks noChangeArrowheads="1"/>
            </p:cNvSpPr>
            <p:nvPr/>
          </p:nvSpPr>
          <p:spPr bwMode="auto">
            <a:xfrm>
              <a:off x="3931290" y="505820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5" name="Oval 23"/>
            <p:cNvSpPr>
              <a:spLocks noChangeArrowheads="1"/>
            </p:cNvSpPr>
            <p:nvPr/>
          </p:nvSpPr>
          <p:spPr bwMode="auto">
            <a:xfrm>
              <a:off x="3693883" y="50981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6" name="Oval 23"/>
            <p:cNvSpPr>
              <a:spLocks noChangeArrowheads="1"/>
            </p:cNvSpPr>
            <p:nvPr/>
          </p:nvSpPr>
          <p:spPr bwMode="auto">
            <a:xfrm>
              <a:off x="3456476" y="50219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7" name="Oval 23"/>
            <p:cNvSpPr>
              <a:spLocks noChangeArrowheads="1"/>
            </p:cNvSpPr>
            <p:nvPr/>
          </p:nvSpPr>
          <p:spPr bwMode="auto">
            <a:xfrm>
              <a:off x="3277125" y="484411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8" name="Oval 23"/>
            <p:cNvSpPr>
              <a:spLocks noChangeArrowheads="1"/>
            </p:cNvSpPr>
            <p:nvPr/>
          </p:nvSpPr>
          <p:spPr bwMode="auto">
            <a:xfrm>
              <a:off x="3759199" y="48006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9" name="Oval 23"/>
            <p:cNvSpPr>
              <a:spLocks noChangeArrowheads="1"/>
            </p:cNvSpPr>
            <p:nvPr/>
          </p:nvSpPr>
          <p:spPr bwMode="auto">
            <a:xfrm>
              <a:off x="4013197" y="47435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0" name="Oval 23"/>
            <p:cNvSpPr>
              <a:spLocks noChangeArrowheads="1"/>
            </p:cNvSpPr>
            <p:nvPr/>
          </p:nvSpPr>
          <p:spPr bwMode="auto">
            <a:xfrm>
              <a:off x="3512467" y="474258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1" name="Oval 23"/>
            <p:cNvSpPr>
              <a:spLocks noChangeArrowheads="1"/>
            </p:cNvSpPr>
            <p:nvPr/>
          </p:nvSpPr>
          <p:spPr bwMode="auto">
            <a:xfrm>
              <a:off x="3532663" y="445324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2" name="Oval 23"/>
            <p:cNvSpPr>
              <a:spLocks noChangeArrowheads="1"/>
            </p:cNvSpPr>
            <p:nvPr/>
          </p:nvSpPr>
          <p:spPr bwMode="auto">
            <a:xfrm>
              <a:off x="3756055" y="442515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3" name="Oval 23"/>
            <p:cNvSpPr>
              <a:spLocks noChangeArrowheads="1"/>
            </p:cNvSpPr>
            <p:nvPr/>
          </p:nvSpPr>
          <p:spPr bwMode="auto">
            <a:xfrm>
              <a:off x="3979447" y="446963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384" name="Group 11"/>
            <p:cNvGrpSpPr>
              <a:grpSpLocks/>
            </p:cNvGrpSpPr>
            <p:nvPr/>
          </p:nvGrpSpPr>
          <p:grpSpPr bwMode="auto">
            <a:xfrm>
              <a:off x="3530599" y="4332522"/>
              <a:ext cx="217716" cy="259374"/>
              <a:chOff x="2921" y="1314"/>
              <a:chExt cx="192" cy="144"/>
            </a:xfrm>
          </p:grpSpPr>
          <p:sp>
            <p:nvSpPr>
              <p:cNvPr id="42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2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2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2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2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2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2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2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385" name="Group 11"/>
            <p:cNvGrpSpPr>
              <a:grpSpLocks/>
            </p:cNvGrpSpPr>
            <p:nvPr/>
          </p:nvGrpSpPr>
          <p:grpSpPr bwMode="auto">
            <a:xfrm>
              <a:off x="3610429" y="4949370"/>
              <a:ext cx="217716" cy="259374"/>
              <a:chOff x="2921" y="1314"/>
              <a:chExt cx="192" cy="144"/>
            </a:xfrm>
          </p:grpSpPr>
          <p:sp>
            <p:nvSpPr>
              <p:cNvPr id="41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2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386" name="Group 11"/>
            <p:cNvGrpSpPr>
              <a:grpSpLocks/>
            </p:cNvGrpSpPr>
            <p:nvPr/>
          </p:nvGrpSpPr>
          <p:grpSpPr bwMode="auto">
            <a:xfrm>
              <a:off x="3922483" y="4884060"/>
              <a:ext cx="217716" cy="259374"/>
              <a:chOff x="2921" y="1314"/>
              <a:chExt cx="192" cy="144"/>
            </a:xfrm>
          </p:grpSpPr>
          <p:sp>
            <p:nvSpPr>
              <p:cNvPr id="40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1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387" name="Group 11"/>
            <p:cNvGrpSpPr>
              <a:grpSpLocks/>
            </p:cNvGrpSpPr>
            <p:nvPr/>
          </p:nvGrpSpPr>
          <p:grpSpPr bwMode="auto">
            <a:xfrm>
              <a:off x="4118425" y="4572012"/>
              <a:ext cx="217716" cy="259374"/>
              <a:chOff x="2921" y="1314"/>
              <a:chExt cx="192" cy="144"/>
            </a:xfrm>
          </p:grpSpPr>
          <p:sp>
            <p:nvSpPr>
              <p:cNvPr id="39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0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388" name="Group 11"/>
            <p:cNvGrpSpPr>
              <a:grpSpLocks/>
            </p:cNvGrpSpPr>
            <p:nvPr/>
          </p:nvGrpSpPr>
          <p:grpSpPr bwMode="auto">
            <a:xfrm>
              <a:off x="3878947" y="4303506"/>
              <a:ext cx="217716" cy="259374"/>
              <a:chOff x="2921" y="1314"/>
              <a:chExt cx="192" cy="144"/>
            </a:xfrm>
          </p:grpSpPr>
          <p:sp>
            <p:nvSpPr>
              <p:cNvPr id="38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39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437" name="Group 436"/>
          <p:cNvGrpSpPr/>
          <p:nvPr/>
        </p:nvGrpSpPr>
        <p:grpSpPr>
          <a:xfrm>
            <a:off x="2286000" y="3505200"/>
            <a:ext cx="685800" cy="685800"/>
            <a:chOff x="3200400" y="4114800"/>
            <a:chExt cx="1295400" cy="1295400"/>
          </a:xfrm>
        </p:grpSpPr>
        <p:sp>
          <p:nvSpPr>
            <p:cNvPr id="438" name="Oval 437"/>
            <p:cNvSpPr/>
            <p:nvPr/>
          </p:nvSpPr>
          <p:spPr>
            <a:xfrm>
              <a:off x="3200400" y="4114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9" name="Group 11"/>
            <p:cNvGrpSpPr>
              <a:grpSpLocks/>
            </p:cNvGrpSpPr>
            <p:nvPr/>
          </p:nvGrpSpPr>
          <p:grpSpPr bwMode="auto">
            <a:xfrm>
              <a:off x="3378199" y="4586514"/>
              <a:ext cx="217716" cy="259374"/>
              <a:chOff x="2921" y="1314"/>
              <a:chExt cx="192" cy="144"/>
            </a:xfrm>
          </p:grpSpPr>
          <p:sp>
            <p:nvSpPr>
              <p:cNvPr id="50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1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440" name="Oval 23"/>
            <p:cNvSpPr>
              <a:spLocks noChangeArrowheads="1"/>
            </p:cNvSpPr>
            <p:nvPr/>
          </p:nvSpPr>
          <p:spPr bwMode="auto">
            <a:xfrm>
              <a:off x="3200400" y="45720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1" name="Oval 23"/>
            <p:cNvSpPr>
              <a:spLocks noChangeArrowheads="1"/>
            </p:cNvSpPr>
            <p:nvPr/>
          </p:nvSpPr>
          <p:spPr bwMode="auto">
            <a:xfrm>
              <a:off x="3323772" y="4310742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2" name="Oval 23"/>
            <p:cNvSpPr>
              <a:spLocks noChangeArrowheads="1"/>
            </p:cNvSpPr>
            <p:nvPr/>
          </p:nvSpPr>
          <p:spPr bwMode="auto">
            <a:xfrm>
              <a:off x="3505200" y="41148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3" name="Oval 23"/>
            <p:cNvSpPr>
              <a:spLocks noChangeArrowheads="1"/>
            </p:cNvSpPr>
            <p:nvPr/>
          </p:nvSpPr>
          <p:spPr bwMode="auto">
            <a:xfrm>
              <a:off x="3754009" y="41184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4" name="Oval 23"/>
            <p:cNvSpPr>
              <a:spLocks noChangeArrowheads="1"/>
            </p:cNvSpPr>
            <p:nvPr/>
          </p:nvSpPr>
          <p:spPr bwMode="auto">
            <a:xfrm>
              <a:off x="3995564" y="417285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5" name="Oval 23"/>
            <p:cNvSpPr>
              <a:spLocks noChangeArrowheads="1"/>
            </p:cNvSpPr>
            <p:nvPr/>
          </p:nvSpPr>
          <p:spPr bwMode="auto">
            <a:xfrm>
              <a:off x="4179063" y="43579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6" name="Oval 23"/>
            <p:cNvSpPr>
              <a:spLocks noChangeArrowheads="1"/>
            </p:cNvSpPr>
            <p:nvPr/>
          </p:nvSpPr>
          <p:spPr bwMode="auto">
            <a:xfrm>
              <a:off x="4246450" y="464455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7" name="Oval 23"/>
            <p:cNvSpPr>
              <a:spLocks noChangeArrowheads="1"/>
            </p:cNvSpPr>
            <p:nvPr/>
          </p:nvSpPr>
          <p:spPr bwMode="auto">
            <a:xfrm>
              <a:off x="4154183" y="49312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8" name="Oval 23"/>
            <p:cNvSpPr>
              <a:spLocks noChangeArrowheads="1"/>
            </p:cNvSpPr>
            <p:nvPr/>
          </p:nvSpPr>
          <p:spPr bwMode="auto">
            <a:xfrm>
              <a:off x="3931290" y="505820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" name="Oval 23"/>
            <p:cNvSpPr>
              <a:spLocks noChangeArrowheads="1"/>
            </p:cNvSpPr>
            <p:nvPr/>
          </p:nvSpPr>
          <p:spPr bwMode="auto">
            <a:xfrm>
              <a:off x="3693883" y="50981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0" name="Oval 23"/>
            <p:cNvSpPr>
              <a:spLocks noChangeArrowheads="1"/>
            </p:cNvSpPr>
            <p:nvPr/>
          </p:nvSpPr>
          <p:spPr bwMode="auto">
            <a:xfrm>
              <a:off x="3456476" y="50219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1" name="Oval 23"/>
            <p:cNvSpPr>
              <a:spLocks noChangeArrowheads="1"/>
            </p:cNvSpPr>
            <p:nvPr/>
          </p:nvSpPr>
          <p:spPr bwMode="auto">
            <a:xfrm>
              <a:off x="3277125" y="484411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2" name="Oval 23"/>
            <p:cNvSpPr>
              <a:spLocks noChangeArrowheads="1"/>
            </p:cNvSpPr>
            <p:nvPr/>
          </p:nvSpPr>
          <p:spPr bwMode="auto">
            <a:xfrm>
              <a:off x="3759199" y="48006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3" name="Oval 23"/>
            <p:cNvSpPr>
              <a:spLocks noChangeArrowheads="1"/>
            </p:cNvSpPr>
            <p:nvPr/>
          </p:nvSpPr>
          <p:spPr bwMode="auto">
            <a:xfrm>
              <a:off x="4013197" y="47435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4" name="Oval 23"/>
            <p:cNvSpPr>
              <a:spLocks noChangeArrowheads="1"/>
            </p:cNvSpPr>
            <p:nvPr/>
          </p:nvSpPr>
          <p:spPr bwMode="auto">
            <a:xfrm>
              <a:off x="3512467" y="474258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5" name="Oval 23"/>
            <p:cNvSpPr>
              <a:spLocks noChangeArrowheads="1"/>
            </p:cNvSpPr>
            <p:nvPr/>
          </p:nvSpPr>
          <p:spPr bwMode="auto">
            <a:xfrm>
              <a:off x="3532663" y="445324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6" name="Oval 23"/>
            <p:cNvSpPr>
              <a:spLocks noChangeArrowheads="1"/>
            </p:cNvSpPr>
            <p:nvPr/>
          </p:nvSpPr>
          <p:spPr bwMode="auto">
            <a:xfrm>
              <a:off x="3756055" y="442515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7" name="Oval 23"/>
            <p:cNvSpPr>
              <a:spLocks noChangeArrowheads="1"/>
            </p:cNvSpPr>
            <p:nvPr/>
          </p:nvSpPr>
          <p:spPr bwMode="auto">
            <a:xfrm>
              <a:off x="3979447" y="446963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458" name="Group 11"/>
            <p:cNvGrpSpPr>
              <a:grpSpLocks/>
            </p:cNvGrpSpPr>
            <p:nvPr/>
          </p:nvGrpSpPr>
          <p:grpSpPr bwMode="auto">
            <a:xfrm>
              <a:off x="3530599" y="4332522"/>
              <a:ext cx="217716" cy="259374"/>
              <a:chOff x="2921" y="1314"/>
              <a:chExt cx="192" cy="144"/>
            </a:xfrm>
          </p:grpSpPr>
          <p:sp>
            <p:nvSpPr>
              <p:cNvPr id="49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0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459" name="Group 11"/>
            <p:cNvGrpSpPr>
              <a:grpSpLocks/>
            </p:cNvGrpSpPr>
            <p:nvPr/>
          </p:nvGrpSpPr>
          <p:grpSpPr bwMode="auto">
            <a:xfrm>
              <a:off x="3610429" y="4949370"/>
              <a:ext cx="217716" cy="259374"/>
              <a:chOff x="2921" y="1314"/>
              <a:chExt cx="192" cy="144"/>
            </a:xfrm>
          </p:grpSpPr>
          <p:sp>
            <p:nvSpPr>
              <p:cNvPr id="48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9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460" name="Group 11"/>
            <p:cNvGrpSpPr>
              <a:grpSpLocks/>
            </p:cNvGrpSpPr>
            <p:nvPr/>
          </p:nvGrpSpPr>
          <p:grpSpPr bwMode="auto">
            <a:xfrm>
              <a:off x="3922483" y="4884060"/>
              <a:ext cx="217716" cy="259374"/>
              <a:chOff x="2921" y="1314"/>
              <a:chExt cx="192" cy="144"/>
            </a:xfrm>
          </p:grpSpPr>
          <p:sp>
            <p:nvSpPr>
              <p:cNvPr id="47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8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461" name="Group 11"/>
            <p:cNvGrpSpPr>
              <a:grpSpLocks/>
            </p:cNvGrpSpPr>
            <p:nvPr/>
          </p:nvGrpSpPr>
          <p:grpSpPr bwMode="auto">
            <a:xfrm>
              <a:off x="4118425" y="4572012"/>
              <a:ext cx="217716" cy="259374"/>
              <a:chOff x="2921" y="1314"/>
              <a:chExt cx="192" cy="144"/>
            </a:xfrm>
          </p:grpSpPr>
          <p:sp>
            <p:nvSpPr>
              <p:cNvPr id="47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7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7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7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7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7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7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7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462" name="Group 11"/>
            <p:cNvGrpSpPr>
              <a:grpSpLocks/>
            </p:cNvGrpSpPr>
            <p:nvPr/>
          </p:nvGrpSpPr>
          <p:grpSpPr bwMode="auto">
            <a:xfrm>
              <a:off x="3878947" y="4303506"/>
              <a:ext cx="217716" cy="259374"/>
              <a:chOff x="2921" y="1314"/>
              <a:chExt cx="192" cy="144"/>
            </a:xfrm>
          </p:grpSpPr>
          <p:sp>
            <p:nvSpPr>
              <p:cNvPr id="46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6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6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6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6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6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6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47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511" name="Group 510"/>
          <p:cNvGrpSpPr/>
          <p:nvPr/>
        </p:nvGrpSpPr>
        <p:grpSpPr>
          <a:xfrm>
            <a:off x="1676400" y="4343400"/>
            <a:ext cx="685800" cy="685800"/>
            <a:chOff x="3200400" y="4114800"/>
            <a:chExt cx="1295400" cy="1295400"/>
          </a:xfrm>
        </p:grpSpPr>
        <p:sp>
          <p:nvSpPr>
            <p:cNvPr id="512" name="Oval 511"/>
            <p:cNvSpPr/>
            <p:nvPr/>
          </p:nvSpPr>
          <p:spPr>
            <a:xfrm>
              <a:off x="3200400" y="4114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3" name="Group 11"/>
            <p:cNvGrpSpPr>
              <a:grpSpLocks/>
            </p:cNvGrpSpPr>
            <p:nvPr/>
          </p:nvGrpSpPr>
          <p:grpSpPr bwMode="auto">
            <a:xfrm>
              <a:off x="3378199" y="4586514"/>
              <a:ext cx="217716" cy="259374"/>
              <a:chOff x="2921" y="1314"/>
              <a:chExt cx="192" cy="144"/>
            </a:xfrm>
          </p:grpSpPr>
          <p:sp>
            <p:nvSpPr>
              <p:cNvPr id="57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8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8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8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8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8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514" name="Oval 23"/>
            <p:cNvSpPr>
              <a:spLocks noChangeArrowheads="1"/>
            </p:cNvSpPr>
            <p:nvPr/>
          </p:nvSpPr>
          <p:spPr bwMode="auto">
            <a:xfrm>
              <a:off x="3200400" y="45720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5" name="Oval 23"/>
            <p:cNvSpPr>
              <a:spLocks noChangeArrowheads="1"/>
            </p:cNvSpPr>
            <p:nvPr/>
          </p:nvSpPr>
          <p:spPr bwMode="auto">
            <a:xfrm>
              <a:off x="3323772" y="4310742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6" name="Oval 23"/>
            <p:cNvSpPr>
              <a:spLocks noChangeArrowheads="1"/>
            </p:cNvSpPr>
            <p:nvPr/>
          </p:nvSpPr>
          <p:spPr bwMode="auto">
            <a:xfrm>
              <a:off x="3505200" y="41148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7" name="Oval 23"/>
            <p:cNvSpPr>
              <a:spLocks noChangeArrowheads="1"/>
            </p:cNvSpPr>
            <p:nvPr/>
          </p:nvSpPr>
          <p:spPr bwMode="auto">
            <a:xfrm>
              <a:off x="3754009" y="41184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8" name="Oval 23"/>
            <p:cNvSpPr>
              <a:spLocks noChangeArrowheads="1"/>
            </p:cNvSpPr>
            <p:nvPr/>
          </p:nvSpPr>
          <p:spPr bwMode="auto">
            <a:xfrm>
              <a:off x="3995564" y="417285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9" name="Oval 23"/>
            <p:cNvSpPr>
              <a:spLocks noChangeArrowheads="1"/>
            </p:cNvSpPr>
            <p:nvPr/>
          </p:nvSpPr>
          <p:spPr bwMode="auto">
            <a:xfrm>
              <a:off x="4179063" y="43579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0" name="Oval 23"/>
            <p:cNvSpPr>
              <a:spLocks noChangeArrowheads="1"/>
            </p:cNvSpPr>
            <p:nvPr/>
          </p:nvSpPr>
          <p:spPr bwMode="auto">
            <a:xfrm>
              <a:off x="4246450" y="464455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1" name="Oval 23"/>
            <p:cNvSpPr>
              <a:spLocks noChangeArrowheads="1"/>
            </p:cNvSpPr>
            <p:nvPr/>
          </p:nvSpPr>
          <p:spPr bwMode="auto">
            <a:xfrm>
              <a:off x="4154183" y="49312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2" name="Oval 23"/>
            <p:cNvSpPr>
              <a:spLocks noChangeArrowheads="1"/>
            </p:cNvSpPr>
            <p:nvPr/>
          </p:nvSpPr>
          <p:spPr bwMode="auto">
            <a:xfrm>
              <a:off x="3931290" y="505820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3" name="Oval 23"/>
            <p:cNvSpPr>
              <a:spLocks noChangeArrowheads="1"/>
            </p:cNvSpPr>
            <p:nvPr/>
          </p:nvSpPr>
          <p:spPr bwMode="auto">
            <a:xfrm>
              <a:off x="3693883" y="50981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4" name="Oval 23"/>
            <p:cNvSpPr>
              <a:spLocks noChangeArrowheads="1"/>
            </p:cNvSpPr>
            <p:nvPr/>
          </p:nvSpPr>
          <p:spPr bwMode="auto">
            <a:xfrm>
              <a:off x="3456476" y="50219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5" name="Oval 23"/>
            <p:cNvSpPr>
              <a:spLocks noChangeArrowheads="1"/>
            </p:cNvSpPr>
            <p:nvPr/>
          </p:nvSpPr>
          <p:spPr bwMode="auto">
            <a:xfrm>
              <a:off x="3277125" y="484411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6" name="Oval 23"/>
            <p:cNvSpPr>
              <a:spLocks noChangeArrowheads="1"/>
            </p:cNvSpPr>
            <p:nvPr/>
          </p:nvSpPr>
          <p:spPr bwMode="auto">
            <a:xfrm>
              <a:off x="3759199" y="48006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7" name="Oval 23"/>
            <p:cNvSpPr>
              <a:spLocks noChangeArrowheads="1"/>
            </p:cNvSpPr>
            <p:nvPr/>
          </p:nvSpPr>
          <p:spPr bwMode="auto">
            <a:xfrm>
              <a:off x="4013197" y="47435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8" name="Oval 23"/>
            <p:cNvSpPr>
              <a:spLocks noChangeArrowheads="1"/>
            </p:cNvSpPr>
            <p:nvPr/>
          </p:nvSpPr>
          <p:spPr bwMode="auto">
            <a:xfrm>
              <a:off x="3512467" y="474258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9" name="Oval 23"/>
            <p:cNvSpPr>
              <a:spLocks noChangeArrowheads="1"/>
            </p:cNvSpPr>
            <p:nvPr/>
          </p:nvSpPr>
          <p:spPr bwMode="auto">
            <a:xfrm>
              <a:off x="3532663" y="445324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30" name="Oval 23"/>
            <p:cNvSpPr>
              <a:spLocks noChangeArrowheads="1"/>
            </p:cNvSpPr>
            <p:nvPr/>
          </p:nvSpPr>
          <p:spPr bwMode="auto">
            <a:xfrm>
              <a:off x="3756055" y="442515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31" name="Oval 23"/>
            <p:cNvSpPr>
              <a:spLocks noChangeArrowheads="1"/>
            </p:cNvSpPr>
            <p:nvPr/>
          </p:nvSpPr>
          <p:spPr bwMode="auto">
            <a:xfrm>
              <a:off x="3979447" y="446963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532" name="Group 11"/>
            <p:cNvGrpSpPr>
              <a:grpSpLocks/>
            </p:cNvGrpSpPr>
            <p:nvPr/>
          </p:nvGrpSpPr>
          <p:grpSpPr bwMode="auto">
            <a:xfrm>
              <a:off x="3530599" y="4332522"/>
              <a:ext cx="217716" cy="259374"/>
              <a:chOff x="2921" y="1314"/>
              <a:chExt cx="192" cy="144"/>
            </a:xfrm>
          </p:grpSpPr>
          <p:sp>
            <p:nvSpPr>
              <p:cNvPr id="56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7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533" name="Group 11"/>
            <p:cNvGrpSpPr>
              <a:grpSpLocks/>
            </p:cNvGrpSpPr>
            <p:nvPr/>
          </p:nvGrpSpPr>
          <p:grpSpPr bwMode="auto">
            <a:xfrm>
              <a:off x="3610429" y="4949370"/>
              <a:ext cx="217716" cy="259374"/>
              <a:chOff x="2921" y="1314"/>
              <a:chExt cx="192" cy="144"/>
            </a:xfrm>
          </p:grpSpPr>
          <p:sp>
            <p:nvSpPr>
              <p:cNvPr id="56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6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6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6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6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6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6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6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534" name="Group 11"/>
            <p:cNvGrpSpPr>
              <a:grpSpLocks/>
            </p:cNvGrpSpPr>
            <p:nvPr/>
          </p:nvGrpSpPr>
          <p:grpSpPr bwMode="auto">
            <a:xfrm>
              <a:off x="3922483" y="4884060"/>
              <a:ext cx="217716" cy="259374"/>
              <a:chOff x="2921" y="1314"/>
              <a:chExt cx="192" cy="144"/>
            </a:xfrm>
          </p:grpSpPr>
          <p:sp>
            <p:nvSpPr>
              <p:cNvPr id="55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6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535" name="Group 11"/>
            <p:cNvGrpSpPr>
              <a:grpSpLocks/>
            </p:cNvGrpSpPr>
            <p:nvPr/>
          </p:nvGrpSpPr>
          <p:grpSpPr bwMode="auto">
            <a:xfrm>
              <a:off x="4118425" y="4572012"/>
              <a:ext cx="217716" cy="259374"/>
              <a:chOff x="2921" y="1314"/>
              <a:chExt cx="192" cy="144"/>
            </a:xfrm>
          </p:grpSpPr>
          <p:sp>
            <p:nvSpPr>
              <p:cNvPr id="54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5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536" name="Group 11"/>
            <p:cNvGrpSpPr>
              <a:grpSpLocks/>
            </p:cNvGrpSpPr>
            <p:nvPr/>
          </p:nvGrpSpPr>
          <p:grpSpPr bwMode="auto">
            <a:xfrm>
              <a:off x="3878947" y="4303506"/>
              <a:ext cx="217716" cy="259374"/>
              <a:chOff x="2921" y="1314"/>
              <a:chExt cx="192" cy="144"/>
            </a:xfrm>
          </p:grpSpPr>
          <p:sp>
            <p:nvSpPr>
              <p:cNvPr id="53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3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3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54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585" name="Group 584"/>
          <p:cNvGrpSpPr/>
          <p:nvPr/>
        </p:nvGrpSpPr>
        <p:grpSpPr>
          <a:xfrm>
            <a:off x="1447800" y="5105400"/>
            <a:ext cx="685800" cy="685800"/>
            <a:chOff x="3200400" y="4114800"/>
            <a:chExt cx="1295400" cy="1295400"/>
          </a:xfrm>
        </p:grpSpPr>
        <p:sp>
          <p:nvSpPr>
            <p:cNvPr id="586" name="Oval 585"/>
            <p:cNvSpPr/>
            <p:nvPr/>
          </p:nvSpPr>
          <p:spPr>
            <a:xfrm>
              <a:off x="3200400" y="4114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7" name="Group 11"/>
            <p:cNvGrpSpPr>
              <a:grpSpLocks/>
            </p:cNvGrpSpPr>
            <p:nvPr/>
          </p:nvGrpSpPr>
          <p:grpSpPr bwMode="auto">
            <a:xfrm>
              <a:off x="3378199" y="4586514"/>
              <a:ext cx="217716" cy="259374"/>
              <a:chOff x="2921" y="1314"/>
              <a:chExt cx="192" cy="144"/>
            </a:xfrm>
          </p:grpSpPr>
          <p:sp>
            <p:nvSpPr>
              <p:cNvPr id="65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5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5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5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5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5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5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5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588" name="Oval 23"/>
            <p:cNvSpPr>
              <a:spLocks noChangeArrowheads="1"/>
            </p:cNvSpPr>
            <p:nvPr/>
          </p:nvSpPr>
          <p:spPr bwMode="auto">
            <a:xfrm>
              <a:off x="3200400" y="45720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89" name="Oval 23"/>
            <p:cNvSpPr>
              <a:spLocks noChangeArrowheads="1"/>
            </p:cNvSpPr>
            <p:nvPr/>
          </p:nvSpPr>
          <p:spPr bwMode="auto">
            <a:xfrm>
              <a:off x="3323772" y="4310742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0" name="Oval 23"/>
            <p:cNvSpPr>
              <a:spLocks noChangeArrowheads="1"/>
            </p:cNvSpPr>
            <p:nvPr/>
          </p:nvSpPr>
          <p:spPr bwMode="auto">
            <a:xfrm>
              <a:off x="3505200" y="41148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1" name="Oval 23"/>
            <p:cNvSpPr>
              <a:spLocks noChangeArrowheads="1"/>
            </p:cNvSpPr>
            <p:nvPr/>
          </p:nvSpPr>
          <p:spPr bwMode="auto">
            <a:xfrm>
              <a:off x="3754009" y="41184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2" name="Oval 23"/>
            <p:cNvSpPr>
              <a:spLocks noChangeArrowheads="1"/>
            </p:cNvSpPr>
            <p:nvPr/>
          </p:nvSpPr>
          <p:spPr bwMode="auto">
            <a:xfrm>
              <a:off x="3995564" y="417285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3" name="Oval 23"/>
            <p:cNvSpPr>
              <a:spLocks noChangeArrowheads="1"/>
            </p:cNvSpPr>
            <p:nvPr/>
          </p:nvSpPr>
          <p:spPr bwMode="auto">
            <a:xfrm>
              <a:off x="4179063" y="43579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4" name="Oval 23"/>
            <p:cNvSpPr>
              <a:spLocks noChangeArrowheads="1"/>
            </p:cNvSpPr>
            <p:nvPr/>
          </p:nvSpPr>
          <p:spPr bwMode="auto">
            <a:xfrm>
              <a:off x="4246450" y="464455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5" name="Oval 23"/>
            <p:cNvSpPr>
              <a:spLocks noChangeArrowheads="1"/>
            </p:cNvSpPr>
            <p:nvPr/>
          </p:nvSpPr>
          <p:spPr bwMode="auto">
            <a:xfrm>
              <a:off x="4154183" y="49312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6" name="Oval 23"/>
            <p:cNvSpPr>
              <a:spLocks noChangeArrowheads="1"/>
            </p:cNvSpPr>
            <p:nvPr/>
          </p:nvSpPr>
          <p:spPr bwMode="auto">
            <a:xfrm>
              <a:off x="3931290" y="505820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7" name="Oval 23"/>
            <p:cNvSpPr>
              <a:spLocks noChangeArrowheads="1"/>
            </p:cNvSpPr>
            <p:nvPr/>
          </p:nvSpPr>
          <p:spPr bwMode="auto">
            <a:xfrm>
              <a:off x="3693883" y="50981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8" name="Oval 23"/>
            <p:cNvSpPr>
              <a:spLocks noChangeArrowheads="1"/>
            </p:cNvSpPr>
            <p:nvPr/>
          </p:nvSpPr>
          <p:spPr bwMode="auto">
            <a:xfrm>
              <a:off x="3456476" y="50219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9" name="Oval 23"/>
            <p:cNvSpPr>
              <a:spLocks noChangeArrowheads="1"/>
            </p:cNvSpPr>
            <p:nvPr/>
          </p:nvSpPr>
          <p:spPr bwMode="auto">
            <a:xfrm>
              <a:off x="3277125" y="484411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0" name="Oval 23"/>
            <p:cNvSpPr>
              <a:spLocks noChangeArrowheads="1"/>
            </p:cNvSpPr>
            <p:nvPr/>
          </p:nvSpPr>
          <p:spPr bwMode="auto">
            <a:xfrm>
              <a:off x="3759199" y="48006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1" name="Oval 23"/>
            <p:cNvSpPr>
              <a:spLocks noChangeArrowheads="1"/>
            </p:cNvSpPr>
            <p:nvPr/>
          </p:nvSpPr>
          <p:spPr bwMode="auto">
            <a:xfrm>
              <a:off x="4013197" y="47435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2" name="Oval 23"/>
            <p:cNvSpPr>
              <a:spLocks noChangeArrowheads="1"/>
            </p:cNvSpPr>
            <p:nvPr/>
          </p:nvSpPr>
          <p:spPr bwMode="auto">
            <a:xfrm>
              <a:off x="3512467" y="474258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3" name="Oval 23"/>
            <p:cNvSpPr>
              <a:spLocks noChangeArrowheads="1"/>
            </p:cNvSpPr>
            <p:nvPr/>
          </p:nvSpPr>
          <p:spPr bwMode="auto">
            <a:xfrm>
              <a:off x="3532663" y="445324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4" name="Oval 23"/>
            <p:cNvSpPr>
              <a:spLocks noChangeArrowheads="1"/>
            </p:cNvSpPr>
            <p:nvPr/>
          </p:nvSpPr>
          <p:spPr bwMode="auto">
            <a:xfrm>
              <a:off x="3756055" y="442515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5" name="Oval 23"/>
            <p:cNvSpPr>
              <a:spLocks noChangeArrowheads="1"/>
            </p:cNvSpPr>
            <p:nvPr/>
          </p:nvSpPr>
          <p:spPr bwMode="auto">
            <a:xfrm>
              <a:off x="3979447" y="446963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606" name="Group 11"/>
            <p:cNvGrpSpPr>
              <a:grpSpLocks/>
            </p:cNvGrpSpPr>
            <p:nvPr/>
          </p:nvGrpSpPr>
          <p:grpSpPr bwMode="auto">
            <a:xfrm>
              <a:off x="3530599" y="4332522"/>
              <a:ext cx="217716" cy="259374"/>
              <a:chOff x="2921" y="1314"/>
              <a:chExt cx="192" cy="144"/>
            </a:xfrm>
          </p:grpSpPr>
          <p:sp>
            <p:nvSpPr>
              <p:cNvPr id="64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5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07" name="Group 11"/>
            <p:cNvGrpSpPr>
              <a:grpSpLocks/>
            </p:cNvGrpSpPr>
            <p:nvPr/>
          </p:nvGrpSpPr>
          <p:grpSpPr bwMode="auto">
            <a:xfrm>
              <a:off x="3610429" y="4949370"/>
              <a:ext cx="217716" cy="259374"/>
              <a:chOff x="2921" y="1314"/>
              <a:chExt cx="192" cy="144"/>
            </a:xfrm>
          </p:grpSpPr>
          <p:sp>
            <p:nvSpPr>
              <p:cNvPr id="63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4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08" name="Group 11"/>
            <p:cNvGrpSpPr>
              <a:grpSpLocks/>
            </p:cNvGrpSpPr>
            <p:nvPr/>
          </p:nvGrpSpPr>
          <p:grpSpPr bwMode="auto">
            <a:xfrm>
              <a:off x="3922483" y="4884060"/>
              <a:ext cx="217716" cy="259374"/>
              <a:chOff x="2921" y="1314"/>
              <a:chExt cx="192" cy="144"/>
            </a:xfrm>
          </p:grpSpPr>
          <p:sp>
            <p:nvSpPr>
              <p:cNvPr id="62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3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09" name="Group 11"/>
            <p:cNvGrpSpPr>
              <a:grpSpLocks/>
            </p:cNvGrpSpPr>
            <p:nvPr/>
          </p:nvGrpSpPr>
          <p:grpSpPr bwMode="auto">
            <a:xfrm>
              <a:off x="4118425" y="4572012"/>
              <a:ext cx="217716" cy="259374"/>
              <a:chOff x="2921" y="1314"/>
              <a:chExt cx="192" cy="144"/>
            </a:xfrm>
          </p:grpSpPr>
          <p:sp>
            <p:nvSpPr>
              <p:cNvPr id="61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2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10" name="Group 11"/>
            <p:cNvGrpSpPr>
              <a:grpSpLocks/>
            </p:cNvGrpSpPr>
            <p:nvPr/>
          </p:nvGrpSpPr>
          <p:grpSpPr bwMode="auto">
            <a:xfrm>
              <a:off x="3878947" y="4303506"/>
              <a:ext cx="217716" cy="259374"/>
              <a:chOff x="2921" y="1314"/>
              <a:chExt cx="192" cy="144"/>
            </a:xfrm>
          </p:grpSpPr>
          <p:sp>
            <p:nvSpPr>
              <p:cNvPr id="61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1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1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1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1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1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1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1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659" name="Group 658"/>
          <p:cNvGrpSpPr/>
          <p:nvPr/>
        </p:nvGrpSpPr>
        <p:grpSpPr>
          <a:xfrm>
            <a:off x="2438400" y="4191000"/>
            <a:ext cx="685800" cy="685800"/>
            <a:chOff x="3200400" y="4114800"/>
            <a:chExt cx="1295400" cy="1295400"/>
          </a:xfrm>
        </p:grpSpPr>
        <p:sp>
          <p:nvSpPr>
            <p:cNvPr id="660" name="Oval 659"/>
            <p:cNvSpPr/>
            <p:nvPr/>
          </p:nvSpPr>
          <p:spPr>
            <a:xfrm>
              <a:off x="3200400" y="4114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1" name="Group 11"/>
            <p:cNvGrpSpPr>
              <a:grpSpLocks/>
            </p:cNvGrpSpPr>
            <p:nvPr/>
          </p:nvGrpSpPr>
          <p:grpSpPr bwMode="auto">
            <a:xfrm>
              <a:off x="3378199" y="4586514"/>
              <a:ext cx="217716" cy="259374"/>
              <a:chOff x="2921" y="1314"/>
              <a:chExt cx="192" cy="144"/>
            </a:xfrm>
          </p:grpSpPr>
          <p:sp>
            <p:nvSpPr>
              <p:cNvPr id="72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3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3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3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662" name="Oval 23"/>
            <p:cNvSpPr>
              <a:spLocks noChangeArrowheads="1"/>
            </p:cNvSpPr>
            <p:nvPr/>
          </p:nvSpPr>
          <p:spPr bwMode="auto">
            <a:xfrm>
              <a:off x="3200400" y="45720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3" name="Oval 23"/>
            <p:cNvSpPr>
              <a:spLocks noChangeArrowheads="1"/>
            </p:cNvSpPr>
            <p:nvPr/>
          </p:nvSpPr>
          <p:spPr bwMode="auto">
            <a:xfrm>
              <a:off x="3323772" y="4310742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4" name="Oval 23"/>
            <p:cNvSpPr>
              <a:spLocks noChangeArrowheads="1"/>
            </p:cNvSpPr>
            <p:nvPr/>
          </p:nvSpPr>
          <p:spPr bwMode="auto">
            <a:xfrm>
              <a:off x="3505200" y="41148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5" name="Oval 23"/>
            <p:cNvSpPr>
              <a:spLocks noChangeArrowheads="1"/>
            </p:cNvSpPr>
            <p:nvPr/>
          </p:nvSpPr>
          <p:spPr bwMode="auto">
            <a:xfrm>
              <a:off x="3754009" y="41184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6" name="Oval 23"/>
            <p:cNvSpPr>
              <a:spLocks noChangeArrowheads="1"/>
            </p:cNvSpPr>
            <p:nvPr/>
          </p:nvSpPr>
          <p:spPr bwMode="auto">
            <a:xfrm>
              <a:off x="3995564" y="417285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7" name="Oval 23"/>
            <p:cNvSpPr>
              <a:spLocks noChangeArrowheads="1"/>
            </p:cNvSpPr>
            <p:nvPr/>
          </p:nvSpPr>
          <p:spPr bwMode="auto">
            <a:xfrm>
              <a:off x="4179063" y="43579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8" name="Oval 23"/>
            <p:cNvSpPr>
              <a:spLocks noChangeArrowheads="1"/>
            </p:cNvSpPr>
            <p:nvPr/>
          </p:nvSpPr>
          <p:spPr bwMode="auto">
            <a:xfrm>
              <a:off x="4246450" y="464455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9" name="Oval 23"/>
            <p:cNvSpPr>
              <a:spLocks noChangeArrowheads="1"/>
            </p:cNvSpPr>
            <p:nvPr/>
          </p:nvSpPr>
          <p:spPr bwMode="auto">
            <a:xfrm>
              <a:off x="4154183" y="49312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0" name="Oval 23"/>
            <p:cNvSpPr>
              <a:spLocks noChangeArrowheads="1"/>
            </p:cNvSpPr>
            <p:nvPr/>
          </p:nvSpPr>
          <p:spPr bwMode="auto">
            <a:xfrm>
              <a:off x="3931290" y="505820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1" name="Oval 23"/>
            <p:cNvSpPr>
              <a:spLocks noChangeArrowheads="1"/>
            </p:cNvSpPr>
            <p:nvPr/>
          </p:nvSpPr>
          <p:spPr bwMode="auto">
            <a:xfrm>
              <a:off x="3693883" y="50981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2" name="Oval 23"/>
            <p:cNvSpPr>
              <a:spLocks noChangeArrowheads="1"/>
            </p:cNvSpPr>
            <p:nvPr/>
          </p:nvSpPr>
          <p:spPr bwMode="auto">
            <a:xfrm>
              <a:off x="3456476" y="50219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3" name="Oval 23"/>
            <p:cNvSpPr>
              <a:spLocks noChangeArrowheads="1"/>
            </p:cNvSpPr>
            <p:nvPr/>
          </p:nvSpPr>
          <p:spPr bwMode="auto">
            <a:xfrm>
              <a:off x="3277125" y="484411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4" name="Oval 23"/>
            <p:cNvSpPr>
              <a:spLocks noChangeArrowheads="1"/>
            </p:cNvSpPr>
            <p:nvPr/>
          </p:nvSpPr>
          <p:spPr bwMode="auto">
            <a:xfrm>
              <a:off x="3759199" y="48006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5" name="Oval 23"/>
            <p:cNvSpPr>
              <a:spLocks noChangeArrowheads="1"/>
            </p:cNvSpPr>
            <p:nvPr/>
          </p:nvSpPr>
          <p:spPr bwMode="auto">
            <a:xfrm>
              <a:off x="4013197" y="47435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6" name="Oval 23"/>
            <p:cNvSpPr>
              <a:spLocks noChangeArrowheads="1"/>
            </p:cNvSpPr>
            <p:nvPr/>
          </p:nvSpPr>
          <p:spPr bwMode="auto">
            <a:xfrm>
              <a:off x="3512467" y="474258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7" name="Oval 23"/>
            <p:cNvSpPr>
              <a:spLocks noChangeArrowheads="1"/>
            </p:cNvSpPr>
            <p:nvPr/>
          </p:nvSpPr>
          <p:spPr bwMode="auto">
            <a:xfrm>
              <a:off x="3532663" y="445324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8" name="Oval 23"/>
            <p:cNvSpPr>
              <a:spLocks noChangeArrowheads="1"/>
            </p:cNvSpPr>
            <p:nvPr/>
          </p:nvSpPr>
          <p:spPr bwMode="auto">
            <a:xfrm>
              <a:off x="3756055" y="442515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9" name="Oval 23"/>
            <p:cNvSpPr>
              <a:spLocks noChangeArrowheads="1"/>
            </p:cNvSpPr>
            <p:nvPr/>
          </p:nvSpPr>
          <p:spPr bwMode="auto">
            <a:xfrm>
              <a:off x="3979447" y="446963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680" name="Group 11"/>
            <p:cNvGrpSpPr>
              <a:grpSpLocks/>
            </p:cNvGrpSpPr>
            <p:nvPr/>
          </p:nvGrpSpPr>
          <p:grpSpPr bwMode="auto">
            <a:xfrm>
              <a:off x="3530599" y="4332522"/>
              <a:ext cx="217716" cy="259374"/>
              <a:chOff x="2921" y="1314"/>
              <a:chExt cx="192" cy="144"/>
            </a:xfrm>
          </p:grpSpPr>
          <p:sp>
            <p:nvSpPr>
              <p:cNvPr id="71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2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81" name="Group 11"/>
            <p:cNvGrpSpPr>
              <a:grpSpLocks/>
            </p:cNvGrpSpPr>
            <p:nvPr/>
          </p:nvGrpSpPr>
          <p:grpSpPr bwMode="auto">
            <a:xfrm>
              <a:off x="3610429" y="4949370"/>
              <a:ext cx="217716" cy="259374"/>
              <a:chOff x="2921" y="1314"/>
              <a:chExt cx="192" cy="144"/>
            </a:xfrm>
          </p:grpSpPr>
          <p:sp>
            <p:nvSpPr>
              <p:cNvPr id="70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1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82" name="Group 11"/>
            <p:cNvGrpSpPr>
              <a:grpSpLocks/>
            </p:cNvGrpSpPr>
            <p:nvPr/>
          </p:nvGrpSpPr>
          <p:grpSpPr bwMode="auto">
            <a:xfrm>
              <a:off x="3922483" y="4884060"/>
              <a:ext cx="217716" cy="259374"/>
              <a:chOff x="2921" y="1314"/>
              <a:chExt cx="192" cy="144"/>
            </a:xfrm>
          </p:grpSpPr>
          <p:sp>
            <p:nvSpPr>
              <p:cNvPr id="70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0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0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0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0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0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0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0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83" name="Group 11"/>
            <p:cNvGrpSpPr>
              <a:grpSpLocks/>
            </p:cNvGrpSpPr>
            <p:nvPr/>
          </p:nvGrpSpPr>
          <p:grpSpPr bwMode="auto">
            <a:xfrm>
              <a:off x="4118425" y="4572012"/>
              <a:ext cx="217716" cy="259374"/>
              <a:chOff x="2921" y="1314"/>
              <a:chExt cx="192" cy="144"/>
            </a:xfrm>
          </p:grpSpPr>
          <p:sp>
            <p:nvSpPr>
              <p:cNvPr id="69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0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84" name="Group 11"/>
            <p:cNvGrpSpPr>
              <a:grpSpLocks/>
            </p:cNvGrpSpPr>
            <p:nvPr/>
          </p:nvGrpSpPr>
          <p:grpSpPr bwMode="auto">
            <a:xfrm>
              <a:off x="3878947" y="4303506"/>
              <a:ext cx="217716" cy="259374"/>
              <a:chOff x="2921" y="1314"/>
              <a:chExt cx="192" cy="144"/>
            </a:xfrm>
          </p:grpSpPr>
          <p:sp>
            <p:nvSpPr>
              <p:cNvPr id="68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8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8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8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8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69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733" name="Group 732"/>
          <p:cNvGrpSpPr/>
          <p:nvPr/>
        </p:nvGrpSpPr>
        <p:grpSpPr>
          <a:xfrm>
            <a:off x="2286000" y="4953000"/>
            <a:ext cx="685800" cy="685800"/>
            <a:chOff x="3200400" y="4114800"/>
            <a:chExt cx="1295400" cy="1295400"/>
          </a:xfrm>
        </p:grpSpPr>
        <p:sp>
          <p:nvSpPr>
            <p:cNvPr id="734" name="Oval 733"/>
            <p:cNvSpPr/>
            <p:nvPr/>
          </p:nvSpPr>
          <p:spPr>
            <a:xfrm>
              <a:off x="3200400" y="4114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5" name="Group 11"/>
            <p:cNvGrpSpPr>
              <a:grpSpLocks/>
            </p:cNvGrpSpPr>
            <p:nvPr/>
          </p:nvGrpSpPr>
          <p:grpSpPr bwMode="auto">
            <a:xfrm>
              <a:off x="3378199" y="4586514"/>
              <a:ext cx="217716" cy="259374"/>
              <a:chOff x="2921" y="1314"/>
              <a:chExt cx="192" cy="144"/>
            </a:xfrm>
          </p:grpSpPr>
          <p:sp>
            <p:nvSpPr>
              <p:cNvPr id="79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80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80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80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80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80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80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80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36" name="Oval 23"/>
            <p:cNvSpPr>
              <a:spLocks noChangeArrowheads="1"/>
            </p:cNvSpPr>
            <p:nvPr/>
          </p:nvSpPr>
          <p:spPr bwMode="auto">
            <a:xfrm>
              <a:off x="3200400" y="45720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7" name="Oval 23"/>
            <p:cNvSpPr>
              <a:spLocks noChangeArrowheads="1"/>
            </p:cNvSpPr>
            <p:nvPr/>
          </p:nvSpPr>
          <p:spPr bwMode="auto">
            <a:xfrm>
              <a:off x="3323772" y="4310742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8" name="Oval 23"/>
            <p:cNvSpPr>
              <a:spLocks noChangeArrowheads="1"/>
            </p:cNvSpPr>
            <p:nvPr/>
          </p:nvSpPr>
          <p:spPr bwMode="auto">
            <a:xfrm>
              <a:off x="3505200" y="41148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9" name="Oval 23"/>
            <p:cNvSpPr>
              <a:spLocks noChangeArrowheads="1"/>
            </p:cNvSpPr>
            <p:nvPr/>
          </p:nvSpPr>
          <p:spPr bwMode="auto">
            <a:xfrm>
              <a:off x="3754009" y="41184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0" name="Oval 23"/>
            <p:cNvSpPr>
              <a:spLocks noChangeArrowheads="1"/>
            </p:cNvSpPr>
            <p:nvPr/>
          </p:nvSpPr>
          <p:spPr bwMode="auto">
            <a:xfrm>
              <a:off x="3995564" y="417285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1" name="Oval 23"/>
            <p:cNvSpPr>
              <a:spLocks noChangeArrowheads="1"/>
            </p:cNvSpPr>
            <p:nvPr/>
          </p:nvSpPr>
          <p:spPr bwMode="auto">
            <a:xfrm>
              <a:off x="4179063" y="43579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2" name="Oval 23"/>
            <p:cNvSpPr>
              <a:spLocks noChangeArrowheads="1"/>
            </p:cNvSpPr>
            <p:nvPr/>
          </p:nvSpPr>
          <p:spPr bwMode="auto">
            <a:xfrm>
              <a:off x="4246450" y="464455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3" name="Oval 23"/>
            <p:cNvSpPr>
              <a:spLocks noChangeArrowheads="1"/>
            </p:cNvSpPr>
            <p:nvPr/>
          </p:nvSpPr>
          <p:spPr bwMode="auto">
            <a:xfrm>
              <a:off x="4154183" y="493120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4" name="Oval 23"/>
            <p:cNvSpPr>
              <a:spLocks noChangeArrowheads="1"/>
            </p:cNvSpPr>
            <p:nvPr/>
          </p:nvSpPr>
          <p:spPr bwMode="auto">
            <a:xfrm>
              <a:off x="3931290" y="505820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5" name="Oval 23"/>
            <p:cNvSpPr>
              <a:spLocks noChangeArrowheads="1"/>
            </p:cNvSpPr>
            <p:nvPr/>
          </p:nvSpPr>
          <p:spPr bwMode="auto">
            <a:xfrm>
              <a:off x="3693883" y="50981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6" name="Oval 23"/>
            <p:cNvSpPr>
              <a:spLocks noChangeArrowheads="1"/>
            </p:cNvSpPr>
            <p:nvPr/>
          </p:nvSpPr>
          <p:spPr bwMode="auto">
            <a:xfrm>
              <a:off x="3456476" y="502191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7" name="Oval 23"/>
            <p:cNvSpPr>
              <a:spLocks noChangeArrowheads="1"/>
            </p:cNvSpPr>
            <p:nvPr/>
          </p:nvSpPr>
          <p:spPr bwMode="auto">
            <a:xfrm>
              <a:off x="3277125" y="4844118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8" name="Oval 23"/>
            <p:cNvSpPr>
              <a:spLocks noChangeArrowheads="1"/>
            </p:cNvSpPr>
            <p:nvPr/>
          </p:nvSpPr>
          <p:spPr bwMode="auto">
            <a:xfrm>
              <a:off x="3759199" y="480060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9" name="Oval 23"/>
            <p:cNvSpPr>
              <a:spLocks noChangeArrowheads="1"/>
            </p:cNvSpPr>
            <p:nvPr/>
          </p:nvSpPr>
          <p:spPr bwMode="auto">
            <a:xfrm>
              <a:off x="4013197" y="4743530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50" name="Oval 23"/>
            <p:cNvSpPr>
              <a:spLocks noChangeArrowheads="1"/>
            </p:cNvSpPr>
            <p:nvPr/>
          </p:nvSpPr>
          <p:spPr bwMode="auto">
            <a:xfrm>
              <a:off x="3512467" y="4742586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51" name="Oval 23"/>
            <p:cNvSpPr>
              <a:spLocks noChangeArrowheads="1"/>
            </p:cNvSpPr>
            <p:nvPr/>
          </p:nvSpPr>
          <p:spPr bwMode="auto">
            <a:xfrm>
              <a:off x="3532663" y="445324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52" name="Oval 23"/>
            <p:cNvSpPr>
              <a:spLocks noChangeArrowheads="1"/>
            </p:cNvSpPr>
            <p:nvPr/>
          </p:nvSpPr>
          <p:spPr bwMode="auto">
            <a:xfrm>
              <a:off x="3756055" y="442515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53" name="Oval 23"/>
            <p:cNvSpPr>
              <a:spLocks noChangeArrowheads="1"/>
            </p:cNvSpPr>
            <p:nvPr/>
          </p:nvSpPr>
          <p:spPr bwMode="auto">
            <a:xfrm>
              <a:off x="3979447" y="4469634"/>
              <a:ext cx="226535" cy="2856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754" name="Group 11"/>
            <p:cNvGrpSpPr>
              <a:grpSpLocks/>
            </p:cNvGrpSpPr>
            <p:nvPr/>
          </p:nvGrpSpPr>
          <p:grpSpPr bwMode="auto">
            <a:xfrm>
              <a:off x="3530599" y="4332522"/>
              <a:ext cx="217716" cy="259374"/>
              <a:chOff x="2921" y="1314"/>
              <a:chExt cx="192" cy="144"/>
            </a:xfrm>
          </p:grpSpPr>
          <p:sp>
            <p:nvSpPr>
              <p:cNvPr id="791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92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93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94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95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96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97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98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755" name="Group 11"/>
            <p:cNvGrpSpPr>
              <a:grpSpLocks/>
            </p:cNvGrpSpPr>
            <p:nvPr/>
          </p:nvGrpSpPr>
          <p:grpSpPr bwMode="auto">
            <a:xfrm>
              <a:off x="3610429" y="4949370"/>
              <a:ext cx="217716" cy="259374"/>
              <a:chOff x="2921" y="1314"/>
              <a:chExt cx="192" cy="144"/>
            </a:xfrm>
          </p:grpSpPr>
          <p:sp>
            <p:nvSpPr>
              <p:cNvPr id="78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9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756" name="Group 11"/>
            <p:cNvGrpSpPr>
              <a:grpSpLocks/>
            </p:cNvGrpSpPr>
            <p:nvPr/>
          </p:nvGrpSpPr>
          <p:grpSpPr bwMode="auto">
            <a:xfrm>
              <a:off x="3922483" y="4884060"/>
              <a:ext cx="217716" cy="259374"/>
              <a:chOff x="2921" y="1314"/>
              <a:chExt cx="192" cy="144"/>
            </a:xfrm>
          </p:grpSpPr>
          <p:sp>
            <p:nvSpPr>
              <p:cNvPr id="775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6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7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8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9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0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1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82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757" name="Group 11"/>
            <p:cNvGrpSpPr>
              <a:grpSpLocks/>
            </p:cNvGrpSpPr>
            <p:nvPr/>
          </p:nvGrpSpPr>
          <p:grpSpPr bwMode="auto">
            <a:xfrm>
              <a:off x="4118425" y="4572012"/>
              <a:ext cx="217716" cy="259374"/>
              <a:chOff x="2921" y="1314"/>
              <a:chExt cx="192" cy="144"/>
            </a:xfrm>
          </p:grpSpPr>
          <p:sp>
            <p:nvSpPr>
              <p:cNvPr id="76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7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758" name="Group 11"/>
            <p:cNvGrpSpPr>
              <a:grpSpLocks/>
            </p:cNvGrpSpPr>
            <p:nvPr/>
          </p:nvGrpSpPr>
          <p:grpSpPr bwMode="auto">
            <a:xfrm>
              <a:off x="3878947" y="4303506"/>
              <a:ext cx="217716" cy="259374"/>
              <a:chOff x="2921" y="1314"/>
              <a:chExt cx="192" cy="144"/>
            </a:xfrm>
          </p:grpSpPr>
          <p:sp>
            <p:nvSpPr>
              <p:cNvPr id="75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76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1315" name="Group 1314"/>
          <p:cNvGrpSpPr/>
          <p:nvPr/>
        </p:nvGrpSpPr>
        <p:grpSpPr>
          <a:xfrm>
            <a:off x="5255505" y="3657600"/>
            <a:ext cx="1983495" cy="1762630"/>
            <a:chOff x="5255505" y="3657600"/>
            <a:chExt cx="1983495" cy="1762630"/>
          </a:xfrm>
        </p:grpSpPr>
        <p:sp>
          <p:nvSpPr>
            <p:cNvPr id="1002" name="Rectangle 1001"/>
            <p:cNvSpPr/>
            <p:nvPr/>
          </p:nvSpPr>
          <p:spPr>
            <a:xfrm>
              <a:off x="5257800" y="3714802"/>
              <a:ext cx="1981200" cy="167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23"/>
            <p:cNvSpPr>
              <a:spLocks noChangeArrowheads="1"/>
            </p:cNvSpPr>
            <p:nvPr/>
          </p:nvSpPr>
          <p:spPr bwMode="auto">
            <a:xfrm>
              <a:off x="5715186" y="5222566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67" name="Oval 23"/>
            <p:cNvSpPr>
              <a:spLocks noChangeArrowheads="1"/>
            </p:cNvSpPr>
            <p:nvPr/>
          </p:nvSpPr>
          <p:spPr bwMode="auto">
            <a:xfrm>
              <a:off x="5589500" y="5236550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68" name="Oval 23"/>
            <p:cNvSpPr>
              <a:spLocks noChangeArrowheads="1"/>
            </p:cNvSpPr>
            <p:nvPr/>
          </p:nvSpPr>
          <p:spPr bwMode="auto">
            <a:xfrm>
              <a:off x="5749765" y="5065058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969" name="Group 11"/>
            <p:cNvGrpSpPr>
              <a:grpSpLocks/>
            </p:cNvGrpSpPr>
            <p:nvPr/>
          </p:nvGrpSpPr>
          <p:grpSpPr bwMode="auto">
            <a:xfrm>
              <a:off x="5671004" y="5143818"/>
              <a:ext cx="115261" cy="137316"/>
              <a:chOff x="2921" y="1314"/>
              <a:chExt cx="192" cy="144"/>
            </a:xfrm>
          </p:grpSpPr>
          <p:sp>
            <p:nvSpPr>
              <p:cNvPr id="970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71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72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73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74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75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76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77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978" name="Oval 23"/>
            <p:cNvSpPr>
              <a:spLocks noChangeArrowheads="1"/>
            </p:cNvSpPr>
            <p:nvPr/>
          </p:nvSpPr>
          <p:spPr bwMode="auto">
            <a:xfrm>
              <a:off x="5562600" y="5084150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88" name="Oval 23"/>
            <p:cNvSpPr>
              <a:spLocks noChangeArrowheads="1"/>
            </p:cNvSpPr>
            <p:nvPr/>
          </p:nvSpPr>
          <p:spPr bwMode="auto">
            <a:xfrm>
              <a:off x="6061421" y="5225981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89" name="Oval 23"/>
            <p:cNvSpPr>
              <a:spLocks noChangeArrowheads="1"/>
            </p:cNvSpPr>
            <p:nvPr/>
          </p:nvSpPr>
          <p:spPr bwMode="auto">
            <a:xfrm>
              <a:off x="5935735" y="5239965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90" name="Oval 23"/>
            <p:cNvSpPr>
              <a:spLocks noChangeArrowheads="1"/>
            </p:cNvSpPr>
            <p:nvPr/>
          </p:nvSpPr>
          <p:spPr bwMode="auto">
            <a:xfrm>
              <a:off x="6096000" y="5068473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991" name="Group 11"/>
            <p:cNvGrpSpPr>
              <a:grpSpLocks/>
            </p:cNvGrpSpPr>
            <p:nvPr/>
          </p:nvGrpSpPr>
          <p:grpSpPr bwMode="auto">
            <a:xfrm>
              <a:off x="6017239" y="5147233"/>
              <a:ext cx="115261" cy="137316"/>
              <a:chOff x="2921" y="1314"/>
              <a:chExt cx="192" cy="144"/>
            </a:xfrm>
          </p:grpSpPr>
          <p:sp>
            <p:nvSpPr>
              <p:cNvPr id="992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93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94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95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96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97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98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999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000" name="Oval 23"/>
            <p:cNvSpPr>
              <a:spLocks noChangeArrowheads="1"/>
            </p:cNvSpPr>
            <p:nvPr/>
          </p:nvSpPr>
          <p:spPr bwMode="auto">
            <a:xfrm>
              <a:off x="5908835" y="5087565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03" name="Oval 23"/>
            <p:cNvSpPr>
              <a:spLocks noChangeArrowheads="1"/>
            </p:cNvSpPr>
            <p:nvPr/>
          </p:nvSpPr>
          <p:spPr bwMode="auto">
            <a:xfrm>
              <a:off x="6393544" y="5237080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04" name="Oval 23"/>
            <p:cNvSpPr>
              <a:spLocks noChangeArrowheads="1"/>
            </p:cNvSpPr>
            <p:nvPr/>
          </p:nvSpPr>
          <p:spPr bwMode="auto">
            <a:xfrm>
              <a:off x="6267858" y="525106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05" name="Oval 23"/>
            <p:cNvSpPr>
              <a:spLocks noChangeArrowheads="1"/>
            </p:cNvSpPr>
            <p:nvPr/>
          </p:nvSpPr>
          <p:spPr bwMode="auto">
            <a:xfrm>
              <a:off x="6428123" y="5079572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006" name="Group 11"/>
            <p:cNvGrpSpPr>
              <a:grpSpLocks/>
            </p:cNvGrpSpPr>
            <p:nvPr/>
          </p:nvGrpSpPr>
          <p:grpSpPr bwMode="auto">
            <a:xfrm>
              <a:off x="6349362" y="5158332"/>
              <a:ext cx="115261" cy="137316"/>
              <a:chOff x="2921" y="1314"/>
              <a:chExt cx="192" cy="144"/>
            </a:xfrm>
          </p:grpSpPr>
          <p:sp>
            <p:nvSpPr>
              <p:cNvPr id="100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0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0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1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1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1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1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1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015" name="Oval 23"/>
            <p:cNvSpPr>
              <a:spLocks noChangeArrowheads="1"/>
            </p:cNvSpPr>
            <p:nvPr/>
          </p:nvSpPr>
          <p:spPr bwMode="auto">
            <a:xfrm>
              <a:off x="6240958" y="509866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16" name="Oval 23"/>
            <p:cNvSpPr>
              <a:spLocks noChangeArrowheads="1"/>
            </p:cNvSpPr>
            <p:nvPr/>
          </p:nvSpPr>
          <p:spPr bwMode="auto">
            <a:xfrm>
              <a:off x="6739779" y="5255009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17" name="Oval 23"/>
            <p:cNvSpPr>
              <a:spLocks noChangeArrowheads="1"/>
            </p:cNvSpPr>
            <p:nvPr/>
          </p:nvSpPr>
          <p:spPr bwMode="auto">
            <a:xfrm>
              <a:off x="6614093" y="5268993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18" name="Oval 23"/>
            <p:cNvSpPr>
              <a:spLocks noChangeArrowheads="1"/>
            </p:cNvSpPr>
            <p:nvPr/>
          </p:nvSpPr>
          <p:spPr bwMode="auto">
            <a:xfrm>
              <a:off x="6774358" y="5097501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019" name="Group 11"/>
            <p:cNvGrpSpPr>
              <a:grpSpLocks/>
            </p:cNvGrpSpPr>
            <p:nvPr/>
          </p:nvGrpSpPr>
          <p:grpSpPr bwMode="auto">
            <a:xfrm>
              <a:off x="6695597" y="5176261"/>
              <a:ext cx="115261" cy="137316"/>
              <a:chOff x="2921" y="1314"/>
              <a:chExt cx="192" cy="144"/>
            </a:xfrm>
          </p:grpSpPr>
          <p:sp>
            <p:nvSpPr>
              <p:cNvPr id="1020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21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22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23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24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25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26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27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028" name="Oval 23"/>
            <p:cNvSpPr>
              <a:spLocks noChangeArrowheads="1"/>
            </p:cNvSpPr>
            <p:nvPr/>
          </p:nvSpPr>
          <p:spPr bwMode="auto">
            <a:xfrm>
              <a:off x="6587193" y="5116593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29" name="Oval 23"/>
            <p:cNvSpPr>
              <a:spLocks noChangeArrowheads="1"/>
            </p:cNvSpPr>
            <p:nvPr/>
          </p:nvSpPr>
          <p:spPr bwMode="auto">
            <a:xfrm>
              <a:off x="7071902" y="5243910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0" name="Oval 23"/>
            <p:cNvSpPr>
              <a:spLocks noChangeArrowheads="1"/>
            </p:cNvSpPr>
            <p:nvPr/>
          </p:nvSpPr>
          <p:spPr bwMode="auto">
            <a:xfrm>
              <a:off x="6946216" y="525789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1" name="Oval 23"/>
            <p:cNvSpPr>
              <a:spLocks noChangeArrowheads="1"/>
            </p:cNvSpPr>
            <p:nvPr/>
          </p:nvSpPr>
          <p:spPr bwMode="auto">
            <a:xfrm>
              <a:off x="7106481" y="5086402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032" name="Group 11"/>
            <p:cNvGrpSpPr>
              <a:grpSpLocks/>
            </p:cNvGrpSpPr>
            <p:nvPr/>
          </p:nvGrpSpPr>
          <p:grpSpPr bwMode="auto">
            <a:xfrm>
              <a:off x="7027720" y="5165162"/>
              <a:ext cx="115261" cy="137316"/>
              <a:chOff x="2921" y="1314"/>
              <a:chExt cx="192" cy="144"/>
            </a:xfrm>
          </p:grpSpPr>
          <p:sp>
            <p:nvSpPr>
              <p:cNvPr id="103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3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3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3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3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3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3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04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041" name="Oval 23"/>
            <p:cNvSpPr>
              <a:spLocks noChangeArrowheads="1"/>
            </p:cNvSpPr>
            <p:nvPr/>
          </p:nvSpPr>
          <p:spPr bwMode="auto">
            <a:xfrm>
              <a:off x="6919316" y="510549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33" name="Oval 23"/>
            <p:cNvSpPr>
              <a:spLocks noChangeArrowheads="1"/>
            </p:cNvSpPr>
            <p:nvPr/>
          </p:nvSpPr>
          <p:spPr bwMode="auto">
            <a:xfrm>
              <a:off x="5408091" y="5243910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34" name="Oval 23"/>
            <p:cNvSpPr>
              <a:spLocks noChangeArrowheads="1"/>
            </p:cNvSpPr>
            <p:nvPr/>
          </p:nvSpPr>
          <p:spPr bwMode="auto">
            <a:xfrm>
              <a:off x="5282405" y="525789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35" name="Oval 23"/>
            <p:cNvSpPr>
              <a:spLocks noChangeArrowheads="1"/>
            </p:cNvSpPr>
            <p:nvPr/>
          </p:nvSpPr>
          <p:spPr bwMode="auto">
            <a:xfrm>
              <a:off x="5442670" y="5086402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136" name="Group 11"/>
            <p:cNvGrpSpPr>
              <a:grpSpLocks/>
            </p:cNvGrpSpPr>
            <p:nvPr/>
          </p:nvGrpSpPr>
          <p:grpSpPr bwMode="auto">
            <a:xfrm>
              <a:off x="5363909" y="5165162"/>
              <a:ext cx="115261" cy="137316"/>
              <a:chOff x="2921" y="1314"/>
              <a:chExt cx="192" cy="144"/>
            </a:xfrm>
          </p:grpSpPr>
          <p:sp>
            <p:nvSpPr>
              <p:cNvPr id="1137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38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39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40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41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42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43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44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145" name="Oval 23"/>
            <p:cNvSpPr>
              <a:spLocks noChangeArrowheads="1"/>
            </p:cNvSpPr>
            <p:nvPr/>
          </p:nvSpPr>
          <p:spPr bwMode="auto">
            <a:xfrm>
              <a:off x="5255505" y="510549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46" name="Oval 23"/>
            <p:cNvSpPr>
              <a:spLocks noChangeArrowheads="1"/>
            </p:cNvSpPr>
            <p:nvPr/>
          </p:nvSpPr>
          <p:spPr bwMode="auto">
            <a:xfrm>
              <a:off x="5717481" y="3815108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47" name="Oval 23"/>
            <p:cNvSpPr>
              <a:spLocks noChangeArrowheads="1"/>
            </p:cNvSpPr>
            <p:nvPr/>
          </p:nvSpPr>
          <p:spPr bwMode="auto">
            <a:xfrm>
              <a:off x="5591795" y="3829092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48" name="Oval 23"/>
            <p:cNvSpPr>
              <a:spLocks noChangeArrowheads="1"/>
            </p:cNvSpPr>
            <p:nvPr/>
          </p:nvSpPr>
          <p:spPr bwMode="auto">
            <a:xfrm>
              <a:off x="5752060" y="3657600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149" name="Group 11"/>
            <p:cNvGrpSpPr>
              <a:grpSpLocks/>
            </p:cNvGrpSpPr>
            <p:nvPr/>
          </p:nvGrpSpPr>
          <p:grpSpPr bwMode="auto">
            <a:xfrm>
              <a:off x="5673299" y="3736360"/>
              <a:ext cx="115261" cy="137316"/>
              <a:chOff x="2921" y="1314"/>
              <a:chExt cx="192" cy="144"/>
            </a:xfrm>
          </p:grpSpPr>
          <p:sp>
            <p:nvSpPr>
              <p:cNvPr id="1150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51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52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53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54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55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56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57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158" name="Oval 23"/>
            <p:cNvSpPr>
              <a:spLocks noChangeArrowheads="1"/>
            </p:cNvSpPr>
            <p:nvPr/>
          </p:nvSpPr>
          <p:spPr bwMode="auto">
            <a:xfrm>
              <a:off x="5564895" y="3676692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59" name="Oval 23"/>
            <p:cNvSpPr>
              <a:spLocks noChangeArrowheads="1"/>
            </p:cNvSpPr>
            <p:nvPr/>
          </p:nvSpPr>
          <p:spPr bwMode="auto">
            <a:xfrm>
              <a:off x="6063716" y="3818523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60" name="Oval 23"/>
            <p:cNvSpPr>
              <a:spLocks noChangeArrowheads="1"/>
            </p:cNvSpPr>
            <p:nvPr/>
          </p:nvSpPr>
          <p:spPr bwMode="auto">
            <a:xfrm>
              <a:off x="5938030" y="3832507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61" name="Oval 23"/>
            <p:cNvSpPr>
              <a:spLocks noChangeArrowheads="1"/>
            </p:cNvSpPr>
            <p:nvPr/>
          </p:nvSpPr>
          <p:spPr bwMode="auto">
            <a:xfrm>
              <a:off x="6098295" y="3661015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162" name="Group 11"/>
            <p:cNvGrpSpPr>
              <a:grpSpLocks/>
            </p:cNvGrpSpPr>
            <p:nvPr/>
          </p:nvGrpSpPr>
          <p:grpSpPr bwMode="auto">
            <a:xfrm>
              <a:off x="6019534" y="3739775"/>
              <a:ext cx="115261" cy="137316"/>
              <a:chOff x="2921" y="1314"/>
              <a:chExt cx="192" cy="144"/>
            </a:xfrm>
          </p:grpSpPr>
          <p:sp>
            <p:nvSpPr>
              <p:cNvPr id="1163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64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65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66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67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68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69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70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171" name="Oval 23"/>
            <p:cNvSpPr>
              <a:spLocks noChangeArrowheads="1"/>
            </p:cNvSpPr>
            <p:nvPr/>
          </p:nvSpPr>
          <p:spPr bwMode="auto">
            <a:xfrm>
              <a:off x="5911130" y="3680107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72" name="Oval 23"/>
            <p:cNvSpPr>
              <a:spLocks noChangeArrowheads="1"/>
            </p:cNvSpPr>
            <p:nvPr/>
          </p:nvSpPr>
          <p:spPr bwMode="auto">
            <a:xfrm>
              <a:off x="6395839" y="3829622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73" name="Oval 23"/>
            <p:cNvSpPr>
              <a:spLocks noChangeArrowheads="1"/>
            </p:cNvSpPr>
            <p:nvPr/>
          </p:nvSpPr>
          <p:spPr bwMode="auto">
            <a:xfrm>
              <a:off x="6270153" y="3843606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74" name="Oval 23"/>
            <p:cNvSpPr>
              <a:spLocks noChangeArrowheads="1"/>
            </p:cNvSpPr>
            <p:nvPr/>
          </p:nvSpPr>
          <p:spPr bwMode="auto">
            <a:xfrm>
              <a:off x="6430418" y="367211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175" name="Group 11"/>
            <p:cNvGrpSpPr>
              <a:grpSpLocks/>
            </p:cNvGrpSpPr>
            <p:nvPr/>
          </p:nvGrpSpPr>
          <p:grpSpPr bwMode="auto">
            <a:xfrm>
              <a:off x="6351657" y="3750874"/>
              <a:ext cx="115261" cy="137316"/>
              <a:chOff x="2921" y="1314"/>
              <a:chExt cx="192" cy="144"/>
            </a:xfrm>
          </p:grpSpPr>
          <p:sp>
            <p:nvSpPr>
              <p:cNvPr id="1176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77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78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79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80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81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82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83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184" name="Oval 23"/>
            <p:cNvSpPr>
              <a:spLocks noChangeArrowheads="1"/>
            </p:cNvSpPr>
            <p:nvPr/>
          </p:nvSpPr>
          <p:spPr bwMode="auto">
            <a:xfrm>
              <a:off x="6243253" y="3691206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85" name="Oval 23"/>
            <p:cNvSpPr>
              <a:spLocks noChangeArrowheads="1"/>
            </p:cNvSpPr>
            <p:nvPr/>
          </p:nvSpPr>
          <p:spPr bwMode="auto">
            <a:xfrm>
              <a:off x="6742074" y="3847551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86" name="Oval 23"/>
            <p:cNvSpPr>
              <a:spLocks noChangeArrowheads="1"/>
            </p:cNvSpPr>
            <p:nvPr/>
          </p:nvSpPr>
          <p:spPr bwMode="auto">
            <a:xfrm>
              <a:off x="6616388" y="3861535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87" name="Oval 23"/>
            <p:cNvSpPr>
              <a:spLocks noChangeArrowheads="1"/>
            </p:cNvSpPr>
            <p:nvPr/>
          </p:nvSpPr>
          <p:spPr bwMode="auto">
            <a:xfrm>
              <a:off x="6776653" y="3690043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188" name="Group 11"/>
            <p:cNvGrpSpPr>
              <a:grpSpLocks/>
            </p:cNvGrpSpPr>
            <p:nvPr/>
          </p:nvGrpSpPr>
          <p:grpSpPr bwMode="auto">
            <a:xfrm>
              <a:off x="6697892" y="3768803"/>
              <a:ext cx="115261" cy="137316"/>
              <a:chOff x="2921" y="1314"/>
              <a:chExt cx="192" cy="144"/>
            </a:xfrm>
          </p:grpSpPr>
          <p:sp>
            <p:nvSpPr>
              <p:cNvPr id="1189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90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91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92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93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94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95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196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197" name="Oval 23"/>
            <p:cNvSpPr>
              <a:spLocks noChangeArrowheads="1"/>
            </p:cNvSpPr>
            <p:nvPr/>
          </p:nvSpPr>
          <p:spPr bwMode="auto">
            <a:xfrm>
              <a:off x="6589488" y="3709135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98" name="Oval 23"/>
            <p:cNvSpPr>
              <a:spLocks noChangeArrowheads="1"/>
            </p:cNvSpPr>
            <p:nvPr/>
          </p:nvSpPr>
          <p:spPr bwMode="auto">
            <a:xfrm>
              <a:off x="7074197" y="3836452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99" name="Oval 23"/>
            <p:cNvSpPr>
              <a:spLocks noChangeArrowheads="1"/>
            </p:cNvSpPr>
            <p:nvPr/>
          </p:nvSpPr>
          <p:spPr bwMode="auto">
            <a:xfrm>
              <a:off x="6948511" y="3850436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00" name="Oval 23"/>
            <p:cNvSpPr>
              <a:spLocks noChangeArrowheads="1"/>
            </p:cNvSpPr>
            <p:nvPr/>
          </p:nvSpPr>
          <p:spPr bwMode="auto">
            <a:xfrm>
              <a:off x="7108776" y="367894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201" name="Group 11"/>
            <p:cNvGrpSpPr>
              <a:grpSpLocks/>
            </p:cNvGrpSpPr>
            <p:nvPr/>
          </p:nvGrpSpPr>
          <p:grpSpPr bwMode="auto">
            <a:xfrm>
              <a:off x="7030015" y="3757704"/>
              <a:ext cx="115261" cy="137316"/>
              <a:chOff x="2921" y="1314"/>
              <a:chExt cx="192" cy="144"/>
            </a:xfrm>
          </p:grpSpPr>
          <p:sp>
            <p:nvSpPr>
              <p:cNvPr id="1202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203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204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205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206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207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208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209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210" name="Oval 23"/>
            <p:cNvSpPr>
              <a:spLocks noChangeArrowheads="1"/>
            </p:cNvSpPr>
            <p:nvPr/>
          </p:nvSpPr>
          <p:spPr bwMode="auto">
            <a:xfrm>
              <a:off x="6921611" y="3698036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02" name="Oval 23"/>
            <p:cNvSpPr>
              <a:spLocks noChangeArrowheads="1"/>
            </p:cNvSpPr>
            <p:nvPr/>
          </p:nvSpPr>
          <p:spPr bwMode="auto">
            <a:xfrm>
              <a:off x="5410386" y="3836452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03" name="Oval 23"/>
            <p:cNvSpPr>
              <a:spLocks noChangeArrowheads="1"/>
            </p:cNvSpPr>
            <p:nvPr/>
          </p:nvSpPr>
          <p:spPr bwMode="auto">
            <a:xfrm>
              <a:off x="5284700" y="3850436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04" name="Oval 23"/>
            <p:cNvSpPr>
              <a:spLocks noChangeArrowheads="1"/>
            </p:cNvSpPr>
            <p:nvPr/>
          </p:nvSpPr>
          <p:spPr bwMode="auto">
            <a:xfrm>
              <a:off x="5444965" y="3678944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305" name="Group 11"/>
            <p:cNvGrpSpPr>
              <a:grpSpLocks/>
            </p:cNvGrpSpPr>
            <p:nvPr/>
          </p:nvGrpSpPr>
          <p:grpSpPr bwMode="auto">
            <a:xfrm>
              <a:off x="5366204" y="3757704"/>
              <a:ext cx="115261" cy="137316"/>
              <a:chOff x="2921" y="1314"/>
              <a:chExt cx="192" cy="144"/>
            </a:xfrm>
          </p:grpSpPr>
          <p:sp>
            <p:nvSpPr>
              <p:cNvPr id="1306" name="Oval 15"/>
              <p:cNvSpPr>
                <a:spLocks noChangeArrowheads="1"/>
              </p:cNvSpPr>
              <p:nvPr/>
            </p:nvSpPr>
            <p:spPr bwMode="auto">
              <a:xfrm>
                <a:off x="2921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307" name="Oval 16"/>
              <p:cNvSpPr>
                <a:spLocks noChangeArrowheads="1"/>
              </p:cNvSpPr>
              <p:nvPr/>
            </p:nvSpPr>
            <p:spPr bwMode="auto">
              <a:xfrm>
                <a:off x="3017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308" name="Oval 17"/>
              <p:cNvSpPr>
                <a:spLocks noChangeArrowheads="1"/>
              </p:cNvSpPr>
              <p:nvPr/>
            </p:nvSpPr>
            <p:spPr bwMode="auto">
              <a:xfrm>
                <a:off x="3017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309" name="Oval 18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310" name="Oval 19"/>
              <p:cNvSpPr>
                <a:spLocks noChangeArrowheads="1"/>
              </p:cNvSpPr>
              <p:nvPr/>
            </p:nvSpPr>
            <p:spPr bwMode="auto">
              <a:xfrm>
                <a:off x="2969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311" name="Oval 20"/>
              <p:cNvSpPr>
                <a:spLocks noChangeArrowheads="1"/>
              </p:cNvSpPr>
              <p:nvPr/>
            </p:nvSpPr>
            <p:spPr bwMode="auto">
              <a:xfrm>
                <a:off x="2969" y="131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312" name="Oval 21"/>
              <p:cNvSpPr>
                <a:spLocks noChangeArrowheads="1"/>
              </p:cNvSpPr>
              <p:nvPr/>
            </p:nvSpPr>
            <p:spPr bwMode="auto">
              <a:xfrm>
                <a:off x="2969" y="141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  <p:sp>
            <p:nvSpPr>
              <p:cNvPr id="1313" name="Oval 22"/>
              <p:cNvSpPr>
                <a:spLocks noChangeArrowheads="1"/>
              </p:cNvSpPr>
              <p:nvPr/>
            </p:nvSpPr>
            <p:spPr bwMode="auto">
              <a:xfrm>
                <a:off x="3017" y="136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FFFF99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314" name="Oval 23"/>
            <p:cNvSpPr>
              <a:spLocks noChangeArrowheads="1"/>
            </p:cNvSpPr>
            <p:nvPr/>
          </p:nvSpPr>
          <p:spPr bwMode="auto">
            <a:xfrm>
              <a:off x="5257800" y="3698036"/>
              <a:ext cx="119930" cy="1512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16" name="TextBox 1315"/>
          <p:cNvSpPr txBox="1"/>
          <p:nvPr/>
        </p:nvSpPr>
        <p:spPr>
          <a:xfrm>
            <a:off x="11430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Nanoparticles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17" name="TextBox 1316"/>
          <p:cNvSpPr txBox="1"/>
          <p:nvPr/>
        </p:nvSpPr>
        <p:spPr>
          <a:xfrm>
            <a:off x="5486400" y="571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Bulk material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18" name="TextBox 1317"/>
          <p:cNvSpPr txBox="1"/>
          <p:nvPr/>
        </p:nvSpPr>
        <p:spPr>
          <a:xfrm>
            <a:off x="5334000" y="4343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Almost no clusters</a:t>
            </a:r>
            <a:endParaRPr lang="en-US" sz="1600" dirty="0"/>
          </a:p>
        </p:txBody>
      </p:sp>
      <p:grpSp>
        <p:nvGrpSpPr>
          <p:cNvPr id="1337" name="Group 1336"/>
          <p:cNvGrpSpPr/>
          <p:nvPr/>
        </p:nvGrpSpPr>
        <p:grpSpPr>
          <a:xfrm>
            <a:off x="3657600" y="4114800"/>
            <a:ext cx="990601" cy="990601"/>
            <a:chOff x="3657600" y="4114800"/>
            <a:chExt cx="990601" cy="990601"/>
          </a:xfrm>
        </p:grpSpPr>
        <p:sp>
          <p:nvSpPr>
            <p:cNvPr id="1322" name="Oval 12"/>
            <p:cNvSpPr>
              <a:spLocks noChangeArrowheads="1"/>
            </p:cNvSpPr>
            <p:nvPr/>
          </p:nvSpPr>
          <p:spPr bwMode="auto">
            <a:xfrm>
              <a:off x="4125913" y="4114800"/>
              <a:ext cx="457200" cy="5080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23" name="Oval 13"/>
            <p:cNvSpPr>
              <a:spLocks noChangeArrowheads="1"/>
            </p:cNvSpPr>
            <p:nvPr/>
          </p:nvSpPr>
          <p:spPr bwMode="auto">
            <a:xfrm>
              <a:off x="3657600" y="4133850"/>
              <a:ext cx="457200" cy="5080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dirty="0" smtClean="0">
                  <a:ea typeface="宋体" pitchFamily="2" charset="-122"/>
                </a:rPr>
                <a:t>Pd</a:t>
              </a: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1324" name="Oval 14"/>
            <p:cNvSpPr>
              <a:spLocks noChangeArrowheads="1"/>
            </p:cNvSpPr>
            <p:nvPr/>
          </p:nvSpPr>
          <p:spPr bwMode="auto">
            <a:xfrm>
              <a:off x="4159251" y="4611688"/>
              <a:ext cx="488950" cy="49371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25" name="Oval 15"/>
            <p:cNvSpPr>
              <a:spLocks noChangeArrowheads="1"/>
            </p:cNvSpPr>
            <p:nvPr/>
          </p:nvSpPr>
          <p:spPr bwMode="auto">
            <a:xfrm>
              <a:off x="3984625" y="460057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1326" name="Oval 16"/>
            <p:cNvSpPr>
              <a:spLocks noChangeArrowheads="1"/>
            </p:cNvSpPr>
            <p:nvPr/>
          </p:nvSpPr>
          <p:spPr bwMode="auto">
            <a:xfrm>
              <a:off x="4137025" y="452437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1327" name="Oval 17"/>
            <p:cNvSpPr>
              <a:spLocks noChangeArrowheads="1"/>
            </p:cNvSpPr>
            <p:nvPr/>
          </p:nvSpPr>
          <p:spPr bwMode="auto">
            <a:xfrm>
              <a:off x="4137025" y="467677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1328" name="Oval 18"/>
            <p:cNvSpPr>
              <a:spLocks noChangeArrowheads="1"/>
            </p:cNvSpPr>
            <p:nvPr/>
          </p:nvSpPr>
          <p:spPr bwMode="auto">
            <a:xfrm>
              <a:off x="4213226" y="460057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1329" name="Oval 19"/>
            <p:cNvSpPr>
              <a:spLocks noChangeArrowheads="1"/>
            </p:cNvSpPr>
            <p:nvPr/>
          </p:nvSpPr>
          <p:spPr bwMode="auto">
            <a:xfrm>
              <a:off x="4060825" y="460057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1330" name="Oval 20"/>
            <p:cNvSpPr>
              <a:spLocks noChangeArrowheads="1"/>
            </p:cNvSpPr>
            <p:nvPr/>
          </p:nvSpPr>
          <p:spPr bwMode="auto">
            <a:xfrm>
              <a:off x="4060825" y="452437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1331" name="Oval 21"/>
            <p:cNvSpPr>
              <a:spLocks noChangeArrowheads="1"/>
            </p:cNvSpPr>
            <p:nvPr/>
          </p:nvSpPr>
          <p:spPr bwMode="auto">
            <a:xfrm>
              <a:off x="4060825" y="467677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1332" name="Oval 22"/>
            <p:cNvSpPr>
              <a:spLocks noChangeArrowheads="1"/>
            </p:cNvSpPr>
            <p:nvPr/>
          </p:nvSpPr>
          <p:spPr bwMode="auto">
            <a:xfrm>
              <a:off x="4137025" y="460057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99"/>
                </a:solidFill>
                <a:ea typeface="宋体" pitchFamily="2" charset="-122"/>
              </a:endParaRPr>
            </a:p>
          </p:txBody>
        </p:sp>
        <p:sp>
          <p:nvSpPr>
            <p:cNvPr id="1333" name="Oval 23"/>
            <p:cNvSpPr>
              <a:spLocks noChangeArrowheads="1"/>
            </p:cNvSpPr>
            <p:nvPr/>
          </p:nvSpPr>
          <p:spPr bwMode="auto">
            <a:xfrm>
              <a:off x="3690938" y="4643438"/>
              <a:ext cx="457200" cy="46196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6" name="TextBox 1335"/>
          <p:cNvSpPr txBox="1"/>
          <p:nvPr/>
        </p:nvSpPr>
        <p:spPr>
          <a:xfrm>
            <a:off x="3352800" y="5105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Clusters zoom 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hlink"/>
                </a:solidFill>
                <a:ea typeface="宋体" pitchFamily="2" charset="-122"/>
              </a:rPr>
              <a:t>Triggering </a:t>
            </a:r>
            <a:r>
              <a:rPr lang="en-US" altLang="zh-CN" dirty="0">
                <a:solidFill>
                  <a:schemeClr val="hlink"/>
                </a:solidFill>
                <a:ea typeface="宋体" pitchFamily="2" charset="-122"/>
              </a:rPr>
              <a:t>The </a:t>
            </a:r>
            <a:r>
              <a:rPr lang="en-US" altLang="zh-CN" dirty="0" smtClean="0">
                <a:solidFill>
                  <a:schemeClr val="hlink"/>
                </a:solidFill>
                <a:ea typeface="宋体" pitchFamily="2" charset="-122"/>
              </a:rPr>
              <a:t>Reaction</a:t>
            </a:r>
            <a:endParaRPr lang="en-US" altLang="zh-CN" dirty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Electrolysis (pulse or ramp)</a:t>
            </a: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Gas </a:t>
            </a:r>
            <a:r>
              <a:rPr lang="en-US" altLang="zh-CN" sz="2400" dirty="0" smtClean="0">
                <a:ea typeface="宋体" pitchFamily="2" charset="-122"/>
              </a:rPr>
              <a:t>loading (pulse pressure)</a:t>
            </a:r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capacity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 change as compared with an electrolysis system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constraint of being limited by the boiling temperature of the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fluid</a:t>
            </a: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Glow </a:t>
            </a:r>
            <a:r>
              <a:rPr lang="en-US" altLang="zh-CN" sz="2400" dirty="0" smtClean="0">
                <a:ea typeface="宋体" pitchFamily="2" charset="-122"/>
              </a:rPr>
              <a:t>Discharge (bombardment)</a:t>
            </a:r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Low energy </a:t>
            </a:r>
            <a:r>
              <a:rPr lang="en-US" altLang="zh-CN" sz="2400" dirty="0" smtClean="0">
                <a:ea typeface="宋体" pitchFamily="2" charset="-122"/>
              </a:rPr>
              <a:t>laser; ultrasound; </a:t>
            </a:r>
            <a:r>
              <a:rPr lang="en-US" altLang="zh-CN" sz="2400" dirty="0" err="1" smtClean="0">
                <a:ea typeface="宋体" pitchFamily="2" charset="-122"/>
              </a:rPr>
              <a:t>em</a:t>
            </a:r>
            <a:r>
              <a:rPr lang="en-US" altLang="zh-CN" sz="2400" dirty="0" smtClean="0">
                <a:ea typeface="宋体" pitchFamily="2" charset="-122"/>
              </a:rPr>
              <a:t> radiation,…..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45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Gas Loading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4126992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029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556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2.2cm inner diameter</a:t>
            </a:r>
          </a:p>
          <a:p>
            <a:r>
              <a:rPr lang="en-US" dirty="0" smtClean="0"/>
              <a:t>25cm</a:t>
            </a:r>
            <a:r>
              <a:rPr lang="en-US" baseline="30000" dirty="0" smtClean="0"/>
              <a:t>3</a:t>
            </a:r>
            <a:r>
              <a:rPr lang="en-US" dirty="0" smtClean="0"/>
              <a:t> total volume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46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View</a:t>
            </a:r>
            <a:endParaRPr lang="en-US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959" y="1686484"/>
            <a:ext cx="5733281" cy="435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47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Preliminary Excess Heat Measurement Using Our Gas Loading </a:t>
            </a:r>
            <a:r>
              <a:rPr lang="en-US" sz="3200" dirty="0" err="1"/>
              <a:t>Calorimetry</a:t>
            </a:r>
            <a:r>
              <a:rPr lang="en-US" sz="3200" dirty="0"/>
              <a:t> System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7857"/>
          <a:stretch>
            <a:fillRect/>
          </a:stretch>
        </p:blipFill>
        <p:spPr bwMode="auto">
          <a:xfrm>
            <a:off x="4689721" y="1524000"/>
            <a:ext cx="44542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High purity (99.999%) D</a:t>
            </a:r>
            <a:r>
              <a:rPr lang="en-US" baseline="-25000" dirty="0"/>
              <a:t>2</a:t>
            </a:r>
            <a:r>
              <a:rPr lang="en-US" dirty="0"/>
              <a:t> gas at 60 psi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20g </a:t>
            </a:r>
            <a:r>
              <a:rPr lang="en-US" dirty="0">
                <a:solidFill>
                  <a:srgbClr val="FF0000"/>
                </a:solidFill>
              </a:rPr>
              <a:t>ZrO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Pd</a:t>
            </a:r>
            <a:r>
              <a:rPr lang="en-US" baseline="-25000" dirty="0">
                <a:solidFill>
                  <a:srgbClr val="FF0000"/>
                </a:solidFill>
              </a:rPr>
              <a:t>35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nano powder </a:t>
            </a:r>
          </a:p>
          <a:p>
            <a:r>
              <a:rPr lang="en-US" dirty="0" smtClean="0"/>
              <a:t>Gas loaded under </a:t>
            </a:r>
            <a:r>
              <a:rPr lang="en-US" dirty="0"/>
              <a:t>room temperature and then unloaded.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50292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Actual measured energy  -- </a:t>
            </a:r>
            <a:r>
              <a:rPr lang="en-US" b="1" dirty="0" smtClean="0">
                <a:solidFill>
                  <a:srgbClr val="FF0000"/>
                </a:solidFill>
              </a:rPr>
              <a:t>1479J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819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exothermal </a:t>
            </a:r>
            <a:r>
              <a:rPr lang="en-US" dirty="0"/>
              <a:t>energy </a:t>
            </a:r>
            <a:r>
              <a:rPr lang="en-US" dirty="0" smtClean="0"/>
              <a:t>from </a:t>
            </a:r>
            <a:r>
              <a:rPr lang="en-US" dirty="0"/>
              <a:t>chemical </a:t>
            </a:r>
            <a:r>
              <a:rPr lang="en-US" dirty="0" smtClean="0"/>
              <a:t>reaction --- </a:t>
            </a:r>
            <a:r>
              <a:rPr lang="en-US" b="1" dirty="0" smtClean="0">
                <a:solidFill>
                  <a:srgbClr val="FF0000"/>
                </a:solidFill>
              </a:rPr>
              <a:t>690J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Calculation: Energy =</a:t>
            </a:r>
            <a:r>
              <a:rPr lang="el-GR" dirty="0" smtClean="0"/>
              <a:t>Δ</a:t>
            </a:r>
            <a:r>
              <a:rPr lang="en-US" dirty="0" smtClean="0"/>
              <a:t>T(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chamber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baseline="-25000" dirty="0" err="1"/>
              <a:t>chamber</a:t>
            </a:r>
            <a:r>
              <a:rPr lang="en-US" dirty="0"/>
              <a:t> +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powder</a:t>
            </a:r>
            <a:r>
              <a:rPr lang="en-US" dirty="0" err="1" smtClean="0"/>
              <a:t>S</a:t>
            </a:r>
            <a:r>
              <a:rPr lang="en-US" baseline="-25000" dirty="0" err="1" smtClean="0"/>
              <a:t>powder</a:t>
            </a:r>
            <a:r>
              <a:rPr lang="en-US" dirty="0" smtClean="0"/>
              <a:t>)</a:t>
            </a:r>
          </a:p>
          <a:p>
            <a:endParaRPr lang="en-US" baseline="-25000" dirty="0"/>
          </a:p>
          <a:p>
            <a:r>
              <a:rPr lang="el-GR" dirty="0" smtClean="0"/>
              <a:t>Δ </a:t>
            </a:r>
            <a:r>
              <a:rPr lang="en-US" dirty="0" smtClean="0"/>
              <a:t>T is temperature change, M is mass, and S is the specific heat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396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Calculation: Energy =</a:t>
            </a:r>
            <a:r>
              <a:rPr lang="en-US" dirty="0"/>
              <a:t> ∆</a:t>
            </a:r>
            <a:r>
              <a:rPr lang="en-US" dirty="0" smtClean="0"/>
              <a:t>H×M</a:t>
            </a:r>
            <a:r>
              <a:rPr lang="en-US" baseline="-25000" dirty="0" smtClean="0"/>
              <a:t>D2</a:t>
            </a:r>
            <a:endParaRPr lang="en-US" dirty="0" smtClean="0"/>
          </a:p>
          <a:p>
            <a:endParaRPr lang="en-US" baseline="-25000" dirty="0"/>
          </a:p>
          <a:p>
            <a:r>
              <a:rPr lang="en-US" dirty="0"/>
              <a:t>∆H = -</a:t>
            </a:r>
            <a:r>
              <a:rPr lang="en-US" dirty="0" smtClean="0"/>
              <a:t>35,100J </a:t>
            </a:r>
            <a:r>
              <a:rPr lang="en-US" dirty="0"/>
              <a:t>per mole of D</a:t>
            </a:r>
            <a:r>
              <a:rPr lang="en-US" baseline="-25000" dirty="0"/>
              <a:t>2</a:t>
            </a:r>
            <a:r>
              <a:rPr lang="en-US" dirty="0"/>
              <a:t> for the formation of </a:t>
            </a:r>
            <a:r>
              <a:rPr lang="en-US" dirty="0" err="1"/>
              <a:t>PdD</a:t>
            </a:r>
            <a:r>
              <a:rPr lang="en-US" baseline="-25000" dirty="0" err="1"/>
              <a:t>x</a:t>
            </a:r>
            <a:r>
              <a:rPr lang="en-US" dirty="0"/>
              <a:t> for x &lt; </a:t>
            </a:r>
            <a:r>
              <a:rPr lang="en-US" dirty="0" smtClean="0"/>
              <a:t>0.6; 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D2</a:t>
            </a:r>
            <a:r>
              <a:rPr lang="en-US" dirty="0" smtClean="0"/>
              <a:t> is the total moles of D2 that combined with Pd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48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The result show was from June – we have continued this work but I do not have slides to show of this work in progress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Most effort has been to develop improved nanoparticles by comparing and down selecting a series of triple alloys.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952500" y="217289"/>
            <a:ext cx="7905750" cy="1089422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r>
              <a:rPr lang="en-US" sz="34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nkGothic Lt BT" pitchFamily="34" charset="0"/>
              </a:rPr>
              <a:t>Process Flow Sheet of Electrolysis</a:t>
            </a:r>
            <a:endParaRPr lang="en-US" sz="3400"/>
          </a:p>
        </p:txBody>
      </p:sp>
      <p:sp>
        <p:nvSpPr>
          <p:cNvPr id="21507" name="Rectangle 3" descr="Brown marble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0"/>
            <a:ext cx="857250" cy="6858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 b="1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E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X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P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E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R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I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M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E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N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T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S</a:t>
            </a: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1306711"/>
            <a:ext cx="7810500" cy="48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AC4F-E9F7-4BDA-A654-0C122D7D7FA4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919163" y="277813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hlink"/>
                </a:solidFill>
                <a:ea typeface="宋体" pitchFamily="2" charset="-122"/>
              </a:rPr>
              <a:t>Summary – gas loading</a:t>
            </a:r>
            <a:endParaRPr lang="en-US" altLang="zh-CN" dirty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36600" y="1582738"/>
            <a:ext cx="8407400" cy="4589462"/>
          </a:xfrm>
        </p:spPr>
        <p:txBody>
          <a:bodyPr/>
          <a:lstStyle/>
          <a:p>
            <a:pPr marL="319088" indent="-319088"/>
            <a:r>
              <a:rPr lang="en-US" altLang="zh-CN" dirty="0">
                <a:ea typeface="宋体" pitchFamily="2" charset="-122"/>
              </a:rPr>
              <a:t>Experimental evidence confirms cluster formation in dislocation </a:t>
            </a:r>
            <a:r>
              <a:rPr lang="en-US" altLang="zh-CN" dirty="0" smtClean="0">
                <a:ea typeface="宋体" pitchFamily="2" charset="-122"/>
              </a:rPr>
              <a:t>loops.</a:t>
            </a:r>
            <a:endParaRPr lang="en-US" altLang="zh-CN" dirty="0">
              <a:ea typeface="宋体" pitchFamily="2" charset="-122"/>
            </a:endParaRPr>
          </a:p>
          <a:p>
            <a:pPr marL="319088" indent="-319088"/>
            <a:r>
              <a:rPr lang="en-US" altLang="zh-CN" dirty="0">
                <a:ea typeface="宋体" pitchFamily="2" charset="-122"/>
              </a:rPr>
              <a:t>Methods to fabricate high loop density under </a:t>
            </a:r>
            <a:r>
              <a:rPr lang="en-US" altLang="zh-CN" dirty="0" smtClean="0">
                <a:ea typeface="宋体" pitchFamily="2" charset="-122"/>
              </a:rPr>
              <a:t>study.</a:t>
            </a:r>
            <a:endParaRPr lang="en-US" altLang="zh-CN" dirty="0">
              <a:ea typeface="宋体" pitchFamily="2" charset="-122"/>
            </a:endParaRPr>
          </a:p>
          <a:p>
            <a:r>
              <a:rPr lang="en-US" dirty="0" smtClean="0"/>
              <a:t>Further </a:t>
            </a:r>
            <a:r>
              <a:rPr lang="en-US" dirty="0" smtClean="0"/>
              <a:t>experiments should consider nanomaterials of different size and composition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50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Outline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8229600" cy="3505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Comments re prior light water Ni studies – Patterson Cell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More recent experiments using thin-film plate type electrodes conditioned for cluster formation.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Evidence for D-clusters and comments about theory</a:t>
            </a: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Possible triggering </a:t>
            </a:r>
            <a:r>
              <a:rPr lang="en-US" altLang="zh-CN" sz="2400" dirty="0" smtClean="0">
                <a:ea typeface="宋体" pitchFamily="2" charset="-122"/>
              </a:rPr>
              <a:t>methods the initiate  </a:t>
            </a:r>
            <a:r>
              <a:rPr lang="en-US" altLang="zh-CN" sz="2400" dirty="0" smtClean="0">
                <a:ea typeface="宋体" pitchFamily="2" charset="-122"/>
              </a:rPr>
              <a:t>nuclear reactions in these high density clusters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Preliminary gas loading </a:t>
            </a:r>
            <a:r>
              <a:rPr lang="en-US" altLang="zh-CN" sz="2400" dirty="0" smtClean="0">
                <a:ea typeface="宋体" pitchFamily="2" charset="-122"/>
              </a:rPr>
              <a:t>nanoparticle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experiment 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Road Map and Future goal of the LENR study for Nuclear Battery </a:t>
            </a:r>
            <a:r>
              <a:rPr lang="en-US" altLang="zh-CN" sz="2400" dirty="0" smtClean="0">
                <a:solidFill>
                  <a:srgbClr val="FFC000"/>
                </a:solidFill>
                <a:ea typeface="宋体" pitchFamily="2" charset="-122"/>
              </a:rPr>
              <a:t>applications</a:t>
            </a:r>
            <a:endParaRPr lang="en-US" altLang="zh-CN" sz="2400" dirty="0" smtClean="0">
              <a:solidFill>
                <a:srgbClr val="FFC00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27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Road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Map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a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Prototype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LENR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Unit Development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819400"/>
            <a:ext cx="8877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08D8-357E-41D1-90D5-C56643C77B4C}" type="slidenum">
              <a:rPr lang="zh-CN" altLang="en-US" smtClean="0"/>
              <a:pPr/>
              <a:t>52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LENR power cell is well suited for use as a “New Type RTG” with the LENR cell replacing the PU238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78" y="1600200"/>
            <a:ext cx="5559552" cy="386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7897-6F3C-4C4C-B9AD-1C1CBC29584D}" type="slidenum">
              <a:rPr lang="zh-CN" altLang="en-US" smtClean="0"/>
              <a:pPr/>
              <a:t>53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1295400" y="5380672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rawing </a:t>
            </a:r>
            <a:r>
              <a:rPr lang="en-US" dirty="0"/>
              <a:t>of an GPHS-RTG that are used for Galileo, Ulysses, Cassini-Huygens and New Horizons space probes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source:http</a:t>
            </a:r>
            <a:r>
              <a:rPr lang="en-US" dirty="0"/>
              <a:t>://saturn.jpl.nasa.gov/spacecraft/</a:t>
            </a:r>
            <a:r>
              <a:rPr lang="en-US" dirty="0" err="1"/>
              <a:t>safety.cfm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issues remain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3B5C-8246-4E86-A186-64181C8A736C}" type="slidenum">
              <a:rPr lang="zh-CN" altLang="en-US" smtClean="0"/>
              <a:pPr/>
              <a:t>54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723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the energy producing reaction and can it be optimized?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Alternate metals (reduce costs, improve operation,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Alternate gaseous fuel? H2,D2, Tritium, D-T,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Are there any radioactive products?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Any emissions? Soft x-rays, charged particles, gammas?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Lifetime issues – radiation damage to the electrode materials? Effect of reaction production structure and also on stopping later reactions?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Burn up of fuel? Burn up of fuel in local sites?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 there any direct energy conversion possibility?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heat, what is the optimum temperate-conversion method.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Control methods?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……………..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 is supported by the New York Community Trust and NPL Associate Inc.</a:t>
            </a:r>
          </a:p>
          <a:p>
            <a:r>
              <a:rPr lang="en-US" dirty="0" smtClean="0"/>
              <a:t>Recent experimental work was under the assistance of Monish Singh, Erik </a:t>
            </a:r>
            <a:r>
              <a:rPr lang="en-US" dirty="0" err="1" smtClean="0"/>
              <a:t>Ziehm</a:t>
            </a:r>
            <a:r>
              <a:rPr lang="en-US" dirty="0" smtClean="0"/>
              <a:t>, Chi </a:t>
            </a:r>
            <a:r>
              <a:rPr lang="en-US" dirty="0" err="1" smtClean="0"/>
              <a:t>Gyun</a:t>
            </a:r>
            <a:r>
              <a:rPr lang="en-US" dirty="0" smtClean="0"/>
              <a:t> Kim, </a:t>
            </a:r>
            <a:r>
              <a:rPr lang="en-US" dirty="0" err="1" smtClean="0"/>
              <a:t>Ittinop</a:t>
            </a:r>
            <a:r>
              <a:rPr lang="en-US" dirty="0" smtClean="0"/>
              <a:t> </a:t>
            </a:r>
            <a:r>
              <a:rPr lang="en-US" dirty="0" err="1" smtClean="0"/>
              <a:t>Dumnernchanvanit</a:t>
            </a:r>
            <a:r>
              <a:rPr lang="en-US" dirty="0" smtClean="0"/>
              <a:t>, and Seth Hartman.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08D8-357E-41D1-90D5-C56643C77B4C}" type="slidenum">
              <a:rPr lang="zh-CN" altLang="en-US" smtClean="0"/>
              <a:pPr/>
              <a:t>55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772400" cy="4648200"/>
          </a:xfrm>
        </p:spPr>
        <p:txBody>
          <a:bodyPr/>
          <a:lstStyle/>
          <a:p>
            <a:pPr eaLnBrk="0" hangingPunct="0"/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For further information, contact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/>
            </a:r>
            <a:b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George H. </a:t>
            </a:r>
            <a:r>
              <a:rPr lang="en-US" altLang="zh-CN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Miley</a:t>
            </a: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  <a:hlinkClick r:id="rId2"/>
              </a:rPr>
              <a:t>ghmiley@uiuc.edu</a:t>
            </a: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     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217-3333772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/>
            </a:r>
            <a:b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</a:br>
            <a:r>
              <a:rPr lang="en-US" altLang="zh-CN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Xiaoling</a:t>
            </a: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</a:rPr>
              <a:t> Yang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宋体" pitchFamily="2" charset="-122"/>
                <a:hlinkClick r:id="rId3"/>
              </a:rPr>
              <a:t>xlyang@illinois.edu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8512-1E20-44E5-AB4E-C3B5C3F4466B}" type="slidenum">
              <a:rPr lang="zh-CN" altLang="en-US" smtClean="0"/>
              <a:pPr/>
              <a:t>56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 descr="Parchment"/>
          <p:cNvSpPr>
            <a:spLocks noGrp="1" noChangeArrowheads="1"/>
          </p:cNvSpPr>
          <p:nvPr>
            <p:ph type="title"/>
          </p:nvPr>
        </p:nvSpPr>
        <p:spPr>
          <a:xfrm>
            <a:off x="952500" y="217289"/>
            <a:ext cx="7905750" cy="1089422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r>
              <a:rPr lang="en-US" sz="34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nkGothic Lt BT" pitchFamily="34" charset="0"/>
              </a:rPr>
              <a:t>Patterson Power Cell™</a:t>
            </a:r>
            <a:br>
              <a:rPr lang="en-US" sz="34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nkGothic Lt BT" pitchFamily="34" charset="0"/>
              </a:rPr>
            </a:br>
            <a:r>
              <a:rPr lang="en-US" sz="34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nkGothic Lt BT" pitchFamily="34" charset="0"/>
              </a:rPr>
              <a:t>Design</a:t>
            </a:r>
            <a:endParaRPr lang="en-US" sz="3400"/>
          </a:p>
        </p:txBody>
      </p:sp>
      <p:sp>
        <p:nvSpPr>
          <p:cNvPr id="23555" name="Rectangle 1027" descr="Brown marble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0"/>
            <a:ext cx="857250" cy="6858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E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X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P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E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R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I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M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E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N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T</a:t>
            </a:r>
          </a:p>
          <a:p>
            <a:pPr algn="ctr">
              <a:buFontTx/>
              <a:buNone/>
            </a:pPr>
            <a:r>
              <a:rPr lang="en-US" sz="2300" b="1">
                <a:solidFill>
                  <a:srgbClr val="FFFFFF"/>
                </a:solidFill>
              </a:rPr>
              <a:t>S</a:t>
            </a:r>
          </a:p>
        </p:txBody>
      </p:sp>
      <p:pic>
        <p:nvPicPr>
          <p:cNvPr id="23558" name="Picture 10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285876"/>
            <a:ext cx="4844143" cy="496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AC4F-E9F7-4BDA-A654-0C122D7D7FA4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952500" y="217289"/>
            <a:ext cx="7905750" cy="1089422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r>
              <a:rPr lang="en-US" sz="34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nkGothic Lt BT" pitchFamily="34" charset="0"/>
              </a:rPr>
              <a:t>SEL Theory and Experiments to Design Multilayer Thin-film Electrodes</a:t>
            </a:r>
            <a:endParaRPr lang="en-US" sz="3400"/>
          </a:p>
        </p:txBody>
      </p:sp>
      <p:sp>
        <p:nvSpPr>
          <p:cNvPr id="5123" name="Rectangle 3" descr="Brown marble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0"/>
            <a:ext cx="857250" cy="6858000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 b="1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B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A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C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K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G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R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O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U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N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D</a:t>
            </a:r>
            <a:endParaRPr lang="en-US" sz="2300" b="1">
              <a:solidFill>
                <a:srgbClr val="FFFFFF"/>
              </a:solidFill>
            </a:endParaRPr>
          </a:p>
        </p:txBody>
      </p:sp>
      <p:pic>
        <p:nvPicPr>
          <p:cNvPr id="5125" name="Picture 5" descr="hps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48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34" y="1864817"/>
            <a:ext cx="2887738" cy="8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5C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24001" y="2667000"/>
            <a:ext cx="6572250" cy="37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>
                <a:latin typeface="Times New Roman" pitchFamily="18" charset="0"/>
              </a:rPr>
              <a:t>Fusion of two nuclei, shielded by the swimming electron layer</a:t>
            </a: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975429" y="3592711"/>
          <a:ext cx="3905250" cy="2150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Bitmap Image" r:id="rId6" imgW="3838449" imgH="3400810" progId="Paint.Picture">
                  <p:embed/>
                </p:oleObj>
              </mc:Choice>
              <mc:Fallback>
                <p:oleObj name="Bitmap Image" r:id="rId6" imgW="3838449" imgH="3400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E9E9E9"/>
                          </a:clrFrom>
                          <a:clrTo>
                            <a:srgbClr val="E9E9E9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85" t="6723" r="4715" b="4715"/>
                      <a:stretch>
                        <a:fillRect/>
                      </a:stretch>
                    </p:blipFill>
                    <p:spPr bwMode="auto">
                      <a:xfrm>
                        <a:off x="2975429" y="3592711"/>
                        <a:ext cx="3905250" cy="2150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333500" y="5715000"/>
            <a:ext cx="7048500" cy="67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dirty="0">
                <a:latin typeface="Times New Roman" pitchFamily="18" charset="0"/>
              </a:rPr>
              <a:t>Multilayer thin-film electrode design with alternating layers of </a:t>
            </a:r>
            <a:r>
              <a:rPr lang="en-US" sz="1900" b="1" dirty="0" err="1">
                <a:latin typeface="Times New Roman" pitchFamily="18" charset="0"/>
              </a:rPr>
              <a:t>Pd</a:t>
            </a:r>
            <a:r>
              <a:rPr lang="en-US" sz="1900" b="1" dirty="0">
                <a:latin typeface="Times New Roman" pitchFamily="18" charset="0"/>
              </a:rPr>
              <a:t> &amp; </a:t>
            </a:r>
            <a:r>
              <a:rPr lang="en-US" sz="1900" b="1" dirty="0" smtClean="0">
                <a:latin typeface="Times New Roman" pitchFamily="18" charset="0"/>
              </a:rPr>
              <a:t>Ni or Ti with </a:t>
            </a:r>
            <a:r>
              <a:rPr lang="en-US" sz="1900" b="1" dirty="0">
                <a:latin typeface="Times New Roman" pitchFamily="18" charset="0"/>
              </a:rPr>
              <a:t>a topcoat of Cr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AC4F-E9F7-4BDA-A654-0C122D7D7FA4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952500" y="217290"/>
            <a:ext cx="7905750" cy="639961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r>
              <a:rPr lang="en-US" sz="34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nkGothic Lt BT" pitchFamily="34" charset="0"/>
              </a:rPr>
              <a:t>Microsphere Design</a:t>
            </a:r>
            <a:endParaRPr lang="en-US"/>
          </a:p>
        </p:txBody>
      </p:sp>
      <p:sp>
        <p:nvSpPr>
          <p:cNvPr id="15363" name="Rectangle 3" descr="Brown marble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0"/>
            <a:ext cx="857250" cy="6858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/>
          </a:p>
          <a:p>
            <a:pPr algn="ctr">
              <a:buFontTx/>
              <a:buNone/>
            </a:pPr>
            <a:endParaRPr lang="en-US" sz="1900" b="1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B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A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C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K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G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R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O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U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N</a:t>
            </a:r>
          </a:p>
          <a:p>
            <a:pPr algn="ctr">
              <a:buFontTx/>
              <a:buNone/>
            </a:pPr>
            <a:r>
              <a:rPr lang="en-US" sz="2100" b="1">
                <a:solidFill>
                  <a:srgbClr val="FFFFFF"/>
                </a:solidFill>
              </a:rPr>
              <a:t>D</a:t>
            </a:r>
            <a:endParaRPr lang="en-US" sz="2300" b="1">
              <a:solidFill>
                <a:srgbClr val="FFFFFF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143000" y="4844356"/>
            <a:ext cx="7524750" cy="13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900" b="1" dirty="0">
                <a:latin typeface="Times New Roman" pitchFamily="18" charset="0"/>
              </a:rPr>
              <a:t>CETI uses an electrolytic coating process to coat metals on the microspheres. </a:t>
            </a:r>
            <a:r>
              <a:rPr lang="en-US" sz="1900" b="1" dirty="0" smtClean="0">
                <a:latin typeface="Times New Roman" pitchFamily="18" charset="0"/>
              </a:rPr>
              <a:t>My</a:t>
            </a:r>
            <a:r>
              <a:rPr lang="en-US" sz="1900" b="1" dirty="0" smtClean="0">
                <a:latin typeface="Times New Roman" pitchFamily="18" charset="0"/>
              </a:rPr>
              <a:t> </a:t>
            </a:r>
            <a:r>
              <a:rPr lang="en-US" sz="1900" b="1" dirty="0">
                <a:latin typeface="Times New Roman" pitchFamily="18" charset="0"/>
              </a:rPr>
              <a:t>sputter coating technique achieves better control of coating thickness and sharp interfaces compared to the electrolytic process</a:t>
            </a:r>
            <a:r>
              <a:rPr lang="en-US" sz="1900" b="1" dirty="0" smtClean="0">
                <a:latin typeface="Times New Roman" pitchFamily="18" charset="0"/>
              </a:rPr>
              <a:t>. – however the </a:t>
            </a:r>
            <a:r>
              <a:rPr lang="en-US" sz="1900" b="1" dirty="0" err="1" smtClean="0">
                <a:latin typeface="Times New Roman" pitchFamily="18" charset="0"/>
              </a:rPr>
              <a:t>ecess</a:t>
            </a:r>
            <a:r>
              <a:rPr lang="en-US" sz="1900" b="1" dirty="0" smtClean="0">
                <a:latin typeface="Times New Roman" pitchFamily="18" charset="0"/>
              </a:rPr>
              <a:t> heat is cut by an order of magnitude!</a:t>
            </a:r>
            <a:endParaRPr lang="en-US" sz="1900" b="1" dirty="0">
              <a:latin typeface="Times New Roman" pitchFamily="18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9" y="1198067"/>
            <a:ext cx="4572000" cy="37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AC4F-E9F7-4BDA-A654-0C122D7D7FA4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092575"/>
          </a:xfrm>
        </p:spPr>
        <p:txBody>
          <a:bodyPr/>
          <a:lstStyle/>
          <a:p>
            <a:r>
              <a:rPr lang="en-US" sz="3200" dirty="0" smtClean="0"/>
              <a:t>Excess heats of 1-2 kW were consistently produced with these cells. How? Light water and Ni should not produce a reaction!! The next slides explain my search for an answer. I propose that similar studies should be done for </a:t>
            </a:r>
            <a:r>
              <a:rPr lang="en-US" sz="3200" dirty="0" err="1" smtClean="0"/>
              <a:t>rossi’s</a:t>
            </a:r>
            <a:r>
              <a:rPr lang="en-US" sz="3200" dirty="0" smtClean="0"/>
              <a:t> cell.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DDA-760D-4129-AE1F-835A2E2E9CDD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24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1503</TotalTime>
  <Words>2873</Words>
  <Application>Microsoft Office PowerPoint</Application>
  <PresentationFormat>On-screen Show (4:3)</PresentationFormat>
  <Paragraphs>675</Paragraphs>
  <Slides>56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Layers</vt:lpstr>
      <vt:lpstr>Document</vt:lpstr>
      <vt:lpstr>Equation</vt:lpstr>
      <vt:lpstr>Bitmap Image</vt:lpstr>
      <vt:lpstr>Worksheet</vt:lpstr>
      <vt:lpstr> Nuclear Battery Using D-Clusters in Nano-materials --- plus some comments about prior H2-Ni power cell studies</vt:lpstr>
      <vt:lpstr>Outline</vt:lpstr>
      <vt:lpstr>SEL Theory lead the design of our early experiments. Patterson had already used multilayer films so that work fit right in also. Electrolytic loading used instead of gas pressure – but once loaded the mechanisms should be much the same.</vt:lpstr>
      <vt:lpstr>PowerPoint Presentation</vt:lpstr>
      <vt:lpstr>Process Flow Sheet of Electrolysis</vt:lpstr>
      <vt:lpstr>Patterson Power Cell™ Design</vt:lpstr>
      <vt:lpstr>SEL Theory and Experiments to Design Multilayer Thin-film Electrodes</vt:lpstr>
      <vt:lpstr>Microsphere Design</vt:lpstr>
      <vt:lpstr>Excess heats of 1-2 kW were consistently produced with these cells. How? Light water and Ni should not produce a reaction!! The next slides explain my search for an answer. I propose that similar studies should be done for rossi’s cell.</vt:lpstr>
      <vt:lpstr>Rational for Combined SIMS-NAA</vt:lpstr>
      <vt:lpstr>SIMS Analysis</vt:lpstr>
      <vt:lpstr>Operating Characteristics of Dual Focusing SIMS (CAMECA IMS 5f) </vt:lpstr>
      <vt:lpstr>Quantification of Isotopes by Combined SIMS &amp; NAA</vt:lpstr>
      <vt:lpstr>High-Resolution Mass Spectrum for 63Cu Isotope Identification. The Mass Range Analyzed is 62.85 to 63.05 amu, with a Total of 150 Channels, Going  of ~4625.</vt:lpstr>
      <vt:lpstr> Parameters for NAA Runs</vt:lpstr>
      <vt:lpstr>NAA Detection System and Analysis</vt:lpstr>
      <vt:lpstr>Typical NAA Spectrum</vt:lpstr>
      <vt:lpstr>NAA Results Before and After Run Shows Large Increase in Nine Elements Selected</vt:lpstr>
      <vt:lpstr>Results </vt:lpstr>
      <vt:lpstr>Isotope Production Rates Show Large Yields of Key Elements and 4 “peak” Pattern </vt:lpstr>
      <vt:lpstr>39 Elements Show Significant Isotope Shifts from Natural Abundance</vt:lpstr>
      <vt:lpstr>Comparison of  Ti Run with Prior Data for Other Coatings Such as Ni</vt:lpstr>
      <vt:lpstr>Conclusions and relation to Rossi</vt:lpstr>
      <vt:lpstr>Other lessons learned</vt:lpstr>
      <vt:lpstr>Outline</vt:lpstr>
      <vt:lpstr>SEL Theory Lead to Multilayer Thin-film electrodes- went to flat plates vs. beads to obtain better control over manufacturing film &amp; defects</vt:lpstr>
      <vt:lpstr>Results #1 -- Calorimetry Shows During Electrolysis Thin-Film Electrodes Produce Significant Excess Heat</vt:lpstr>
      <vt:lpstr>Results #2 -- Transmutation Products </vt:lpstr>
      <vt:lpstr>Computation of excess power from reaction product measurements gives order of magnitude agreement with measurement.</vt:lpstr>
      <vt:lpstr>Results #3 -- MeV charged-particles Alpha-Particles and Protons</vt:lpstr>
      <vt:lpstr>Outline</vt:lpstr>
      <vt:lpstr>Comment - </vt:lpstr>
      <vt:lpstr>Our Recent Dislocation-Loop-Cluster Studies</vt:lpstr>
      <vt:lpstr>Temperature Programmed Desorption (TPD) Experiment</vt:lpstr>
      <vt:lpstr>Experimental Magnetic Moment Measurements of Pd:H sample show superconducting state</vt:lpstr>
      <vt:lpstr>Another proof of clusters – petawatt laser beam extraction</vt:lpstr>
      <vt:lpstr>PowerPoint Presentation</vt:lpstr>
      <vt:lpstr>Ion Trace of PdD Separated by Thompson Parabola WITH Ti Filter</vt:lpstr>
      <vt:lpstr>Comments –TRIDENT results </vt:lpstr>
      <vt:lpstr>PowerPoint Presentation</vt:lpstr>
      <vt:lpstr>Theory</vt:lpstr>
      <vt:lpstr>Outline</vt:lpstr>
      <vt:lpstr>Recent work is designed to extend the thin-film technique to nanoparticles.   For applications this will allow high temperatures with gas loading – i.e. improved performance when energy conversion is integrated into the cell</vt:lpstr>
      <vt:lpstr>Cluster Formation in Nanomaterials</vt:lpstr>
      <vt:lpstr>Triggering The Reaction</vt:lpstr>
      <vt:lpstr>Our Gas Loading System</vt:lpstr>
      <vt:lpstr>Inside View</vt:lpstr>
      <vt:lpstr>Preliminary Excess Heat Measurement Using Our Gas Loading Calorimetry System</vt:lpstr>
      <vt:lpstr>The result show was from June – we have continued this work but I do not have slides to show of this work in progress</vt:lpstr>
      <vt:lpstr>Summary – gas loading</vt:lpstr>
      <vt:lpstr>Outline</vt:lpstr>
      <vt:lpstr>Road Map to a Prototype LENR Unit Development</vt:lpstr>
      <vt:lpstr>The LENR power cell is well suited for use as a “New Type RTG” with the LENR cell replacing the PU238</vt:lpstr>
      <vt:lpstr>Many issues remain</vt:lpstr>
      <vt:lpstr>Acknowledgment</vt:lpstr>
      <vt:lpstr>For further information, contact  George H. Miley   ghmiley@uiuc.edu      217-3333772  Xiaoling Yang xlyang@illinois.edu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PROPOSED D-CLUSTER INERTIAL CONFIMENT FUSION TARGET</dc:title>
  <dc:creator>Heinrich Hora</dc:creator>
  <cp:lastModifiedBy>George H. Miley</cp:lastModifiedBy>
  <cp:revision>112</cp:revision>
  <dcterms:created xsi:type="dcterms:W3CDTF">2009-08-05T04:50:26Z</dcterms:created>
  <dcterms:modified xsi:type="dcterms:W3CDTF">2011-09-22T12:41:10Z</dcterms:modified>
</cp:coreProperties>
</file>