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50" r:id="rId2"/>
    <p:sldId id="348" r:id="rId3"/>
    <p:sldId id="349" r:id="rId4"/>
    <p:sldId id="352" r:id="rId5"/>
    <p:sldId id="353" r:id="rId6"/>
    <p:sldId id="351" r:id="rId7"/>
    <p:sldId id="354" r:id="rId8"/>
    <p:sldId id="355" r:id="rId9"/>
    <p:sldId id="356" r:id="rId10"/>
    <p:sldId id="357" r:id="rId11"/>
    <p:sldId id="358" r:id="rId12"/>
    <p:sldId id="359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02C"/>
    <a:srgbClr val="FF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19FFB-D664-1F41-ACF3-323D837CCC03}" v="524" dt="2023-12-04T05:10:35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840"/>
  </p:normalViewPr>
  <p:slideViewPr>
    <p:cSldViewPr snapToGrid="0">
      <p:cViewPr>
        <p:scale>
          <a:sx n="87" d="100"/>
          <a:sy n="87" d="100"/>
        </p:scale>
        <p:origin x="52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E17CF-11D2-B142-BEC0-A242761A9615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93389-540C-A643-9B28-DA68F356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BC22-228E-C8A3-6F10-B27A817A4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48D01-C7DC-CA1A-05C6-F26CCF016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4B3FC-5726-9798-D40F-CB8B458D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A155C-5F77-CAD4-BB23-52C81AAF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F727-EBAD-0BB5-EF7F-9ACB1B94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170" y="6424611"/>
            <a:ext cx="565052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676F-6A22-9BA8-04A1-B9A4E8B9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13254-4673-B738-10DA-B722B8E54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9D850-C480-C94D-BD57-8829CF97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63C8-8063-2486-EEF4-0FCF7A0A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BBA16-FB3C-6DEC-E5D5-1F45E64F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75481-F775-9056-0112-6F218E166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F2882-4E4D-1472-A358-35AAA5686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4BB76-7593-795A-410F-51F7AF1C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36C6-18DC-8000-5A80-4E7F1E10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4BC1-14F5-D6B4-1926-C2FE6E34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ADEF-6963-6921-FB4E-F10CA965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235E-6C8F-9ED9-7AF5-3A19A12FE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14AE9-5B97-4810-1186-49DCC21B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4DA84-B7FF-1781-D2AF-1B147E40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6CA5-7513-1F91-458F-65ACA4E1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929E-F0E5-8BA1-09FB-719FB74C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1A24D-05BD-BAA2-BD37-DE824B042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488CB-1308-A016-5AA1-3F0FE51A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06A6-BBE5-1DC0-87C5-6112168B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726B6-E199-5663-46C7-D15D13E8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1796-BE8F-0627-B6A3-125A6BF9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9E8B-DA82-362A-02E3-9DD5B5151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80150-4647-9497-FE60-46721BF69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9B275-1AA8-9C97-7B33-C177C396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5C41A-91B4-7390-EE8D-B6FE242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A6692-34F0-BDA8-117B-671C034D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B933-E4A0-7FAC-7AA5-04FBFA95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1FC2-EC9E-41E9-D12F-E29EF5CD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6E311-1C2C-E14D-D98F-B7AFDB37B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468F6-FC71-0767-2EE0-B8A0D84FE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F1BAE-56A8-A5FE-0705-77F982083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B9B1B-DBEB-3A13-B2F9-2E0C9EC1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EEEA4-A9FB-90C2-9981-2113AD0C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C4FDC-161D-9AA2-029A-1770A9C2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EC1A-E7F6-93D6-1D35-A61B2842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A060-B6A1-A46D-7C25-185CB1E4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3D58-A75E-EB2D-F836-3C81DC30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3319F-6247-E366-439C-5E1CD12D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96F9F-8A1D-9295-4DB2-C16538A3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EDD10-27AD-DAAF-DD62-3342A1FC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C19B8-126F-0D1A-17D0-8F1F3799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A4CE-1CB5-D7F1-7A0F-79547F5D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3039-9FA4-CB47-9D8F-D9826999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A958F-75B8-B568-F796-6C138B130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7A0AA-613D-7329-B537-4DE1C265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5A000-2147-D661-68BE-96FBDD59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E272F-F77E-8707-7AF4-22770BBE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13D0-9288-CB04-C142-79B562BD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D14D0-A20E-2663-30FD-BA21740B0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A241A-5DB5-361F-DC5B-76A44A802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F0767-6BAA-EEA7-76A7-193AF38A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44" y="64246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92F85-6F65-49BB-F00B-160BAB44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8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FEE0A-0D32-9085-22F9-87E2CC7D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AD82B-97A5-034D-B6B5-6AA0222E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B76513-87D0-3278-B43D-77BBC8A2180E}"/>
              </a:ext>
            </a:extLst>
          </p:cNvPr>
          <p:cNvSpPr/>
          <p:nvPr userDrawn="1"/>
        </p:nvSpPr>
        <p:spPr>
          <a:xfrm>
            <a:off x="0" y="292757"/>
            <a:ext cx="12191998" cy="649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5C3C2-3619-76DD-4597-001663E7B9AC}"/>
              </a:ext>
            </a:extLst>
          </p:cNvPr>
          <p:cNvSpPr/>
          <p:nvPr userDrawn="1"/>
        </p:nvSpPr>
        <p:spPr>
          <a:xfrm>
            <a:off x="0" y="0"/>
            <a:ext cx="12191998" cy="320354"/>
          </a:xfrm>
          <a:prstGeom prst="rect">
            <a:avLst/>
          </a:prstGeom>
          <a:solidFill>
            <a:srgbClr val="FF4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357EA-5569-605C-0A2F-E613CFA0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354"/>
            <a:ext cx="10515600" cy="59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6D09F-FF27-F452-6729-931454C1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719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2CFE6-A804-7FF7-6935-A8250979E6DA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logo and wordmark">
            <a:extLst>
              <a:ext uri="{FF2B5EF4-FFF2-40B4-BE49-F238E27FC236}">
                <a16:creationId xmlns:a16="http://schemas.microsoft.com/office/drawing/2014/main" id="{984C15B1-C294-AC73-47CF-676769C59A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419" y="346429"/>
            <a:ext cx="395075" cy="5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scs.illinois.edu/rodriguez-lopez/research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3B1DD1F4-0CF3-489D-3BBF-59AB99983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4"/>
            <a:ext cx="12192000" cy="6856612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892E7390-B491-CB7A-934F-F4670A5F7747}"/>
              </a:ext>
            </a:extLst>
          </p:cNvPr>
          <p:cNvSpPr txBox="1">
            <a:spLocks/>
          </p:cNvSpPr>
          <p:nvPr/>
        </p:nvSpPr>
        <p:spPr>
          <a:xfrm>
            <a:off x="0" y="2163545"/>
            <a:ext cx="12189530" cy="1614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i="0" dirty="0">
                <a:effectLst/>
                <a:latin typeface="Calibri" panose="020F0502020204030204" pitchFamily="34" charset="0"/>
              </a:rPr>
              <a:t>Application of Redox-active Polymers (RAPs) for energy Storage in Redox-Flow Batteries</a:t>
            </a:r>
            <a:endParaRPr lang="en-US" sz="4000" dirty="0"/>
          </a:p>
        </p:txBody>
      </p:sp>
      <p:sp>
        <p:nvSpPr>
          <p:cNvPr id="9" name="Date Placeholder">
            <a:extLst>
              <a:ext uri="{FF2B5EF4-FFF2-40B4-BE49-F238E27FC236}">
                <a16:creationId xmlns:a16="http://schemas.microsoft.com/office/drawing/2014/main" id="{081BBB7D-4E1E-D659-9757-A7D96B4B17A4}"/>
              </a:ext>
            </a:extLst>
          </p:cNvPr>
          <p:cNvSpPr txBox="1">
            <a:spLocks/>
          </p:cNvSpPr>
          <p:nvPr/>
        </p:nvSpPr>
        <p:spPr>
          <a:xfrm>
            <a:off x="0" y="3778032"/>
            <a:ext cx="12189530" cy="150262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Zirui Wang</a:t>
            </a:r>
          </a:p>
          <a:p>
            <a:r>
              <a:rPr lang="en-US" sz="2400" dirty="0"/>
              <a:t>December 4</a:t>
            </a:r>
            <a:r>
              <a:rPr lang="en-US" sz="2400" baseline="30000" dirty="0"/>
              <a:t>th</a:t>
            </a:r>
            <a:r>
              <a:rPr lang="en-US" sz="2400" dirty="0"/>
              <a:t>, 2023</a:t>
            </a:r>
          </a:p>
          <a:p>
            <a:r>
              <a:rPr lang="en-US" sz="2400" dirty="0"/>
              <a:t>NPRE 498, Final Presentation</a:t>
            </a:r>
          </a:p>
        </p:txBody>
      </p:sp>
      <p:pic>
        <p:nvPicPr>
          <p:cNvPr id="10" name="Block I">
            <a:extLst>
              <a:ext uri="{FF2B5EF4-FFF2-40B4-BE49-F238E27FC236}">
                <a16:creationId xmlns:a16="http://schemas.microsoft.com/office/drawing/2014/main" id="{599E37A8-21F3-5A8D-A3F1-0F76980BB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317324"/>
            <a:ext cx="529474" cy="7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A2C2-D40F-C600-8006-03A4B930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Redox Targeting: The Significance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DD9C44-216D-4B31-4636-5A5834967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Instead of storing charges inside the liquid form electrolytes, </a:t>
            </a:r>
            <a:r>
              <a:rPr lang="en-US" sz="2000" b="1" dirty="0"/>
              <a:t>redox targeting provides a way to store charges in solid-state media, resulting in a much higher energy density.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Because fresh electrolyte is conservative and can be regenerated throughput the process, </a:t>
            </a:r>
            <a:r>
              <a:rPr lang="en-US" sz="2000" b="1" dirty="0"/>
              <a:t>replacing the electrolyte frequently is unnecessary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only component that needs to be replaced is the redox-active polymers.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However, </a:t>
            </a:r>
            <a:r>
              <a:rPr lang="en-US" sz="2000" dirty="0"/>
              <a:t>this technique is mostly still in the research stage.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2EBCC-3D58-2B3F-2F86-3E580311B668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/>
              <a:t>Introduction			</a:t>
            </a:r>
            <a:r>
              <a:rPr lang="en-US" b="1" dirty="0">
                <a:solidFill>
                  <a:schemeClr val="bg1"/>
                </a:solidFill>
              </a:rPr>
              <a:t>Results and Discussion</a:t>
            </a:r>
            <a:r>
              <a:rPr lang="en-US" b="1" dirty="0"/>
              <a:t>			Summary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6354FA-81E9-E8D6-3418-1BDF37D47CDA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3553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4074-45ED-3BCD-13C3-448471C3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Redox-Active Pendant Bearing 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CDD5-4FBD-383A-B567-142B9567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716" y="1207253"/>
            <a:ext cx="7051963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backbone of the polymer is not conductive.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However, there are lots of redox-active functional groups that can be attached (grafted) to the backbone.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pendant group can be individually oxidized or reduced.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Synthesis pathways for these polymers are mostly well-defined.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behavior of redox-active pendant bearing polymers is highly dependent on:</a:t>
            </a:r>
          </a:p>
          <a:p>
            <a:pPr marL="1028700" lvl="1" indent="-342900"/>
            <a:r>
              <a:rPr lang="en-US" sz="2000" dirty="0"/>
              <a:t>Solution environment</a:t>
            </a:r>
          </a:p>
          <a:p>
            <a:pPr marL="1028700" lvl="1" indent="-342900"/>
            <a:r>
              <a:rPr lang="en-US" sz="2000" dirty="0"/>
              <a:t>Molecular structure</a:t>
            </a:r>
          </a:p>
          <a:p>
            <a:pPr marL="1028700" lvl="1" indent="-342900"/>
            <a:r>
              <a:rPr lang="en-US" sz="2000" dirty="0"/>
              <a:t>Molecular weight</a:t>
            </a:r>
          </a:p>
          <a:p>
            <a:pPr marL="1028700" lvl="1" indent="-342900"/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FF505-4A75-7A7E-2EDB-6BEAB81117DB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/>
              <a:t>Introduction			</a:t>
            </a:r>
            <a:r>
              <a:rPr lang="en-US" b="1" dirty="0">
                <a:solidFill>
                  <a:schemeClr val="bg1"/>
                </a:solidFill>
              </a:rPr>
              <a:t>Results and Discussion</a:t>
            </a:r>
            <a:r>
              <a:rPr lang="en-US" b="1" dirty="0"/>
              <a:t>			Summary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5471D1-40FE-CB38-355F-F38B40EDA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9" t="9409" r="1304" b="75665"/>
          <a:stretch/>
        </p:blipFill>
        <p:spPr bwMode="auto">
          <a:xfrm>
            <a:off x="401781" y="1433362"/>
            <a:ext cx="1440874" cy="12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60D0F5-8DF8-5499-147E-E961F0772C35}"/>
              </a:ext>
            </a:extLst>
          </p:cNvPr>
          <p:cNvCxnSpPr>
            <a:cxnSpLocks/>
          </p:cNvCxnSpPr>
          <p:nvPr/>
        </p:nvCxnSpPr>
        <p:spPr>
          <a:xfrm flipH="1" flipV="1">
            <a:off x="1759528" y="2147453"/>
            <a:ext cx="387927" cy="249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BE54D-125A-8220-A3B8-A80514130FA9}"/>
              </a:ext>
            </a:extLst>
          </p:cNvPr>
          <p:cNvSpPr txBox="1"/>
          <p:nvPr/>
        </p:nvSpPr>
        <p:spPr>
          <a:xfrm>
            <a:off x="2147455" y="2179197"/>
            <a:ext cx="187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Non-conductive backbone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09ED59-37B6-AA69-678F-0B700FDF035F}"/>
              </a:ext>
            </a:extLst>
          </p:cNvPr>
          <p:cNvCxnSpPr>
            <a:cxnSpLocks/>
          </p:cNvCxnSpPr>
          <p:nvPr/>
        </p:nvCxnSpPr>
        <p:spPr>
          <a:xfrm flipH="1">
            <a:off x="1759528" y="1381273"/>
            <a:ext cx="193963" cy="2909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513A80-E41A-7B4D-BBAB-8B88F366EFF8}"/>
              </a:ext>
            </a:extLst>
          </p:cNvPr>
          <p:cNvSpPr txBox="1"/>
          <p:nvPr/>
        </p:nvSpPr>
        <p:spPr>
          <a:xfrm>
            <a:off x="1122218" y="1022587"/>
            <a:ext cx="235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Redox-active pendants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85AB952-51E8-748A-C2F5-A2592D2F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1" y="3332731"/>
            <a:ext cx="4055715" cy="13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3CCE2C-090E-90C7-9614-B4E15E9F31C9}"/>
              </a:ext>
            </a:extLst>
          </p:cNvPr>
          <p:cNvSpPr txBox="1"/>
          <p:nvPr/>
        </p:nvSpPr>
        <p:spPr>
          <a:xfrm>
            <a:off x="70151" y="6466776"/>
            <a:ext cx="6199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Accounts of Chemical Research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1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2016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49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(11), 2649–2657</a:t>
            </a:r>
            <a:endParaRPr lang="en-US" sz="1200" dirty="0">
              <a:solidFill>
                <a:srgbClr val="FB802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8432CB-D69B-CD2F-D858-5F2CE2EEB0A5}"/>
              </a:ext>
            </a:extLst>
          </p:cNvPr>
          <p:cNvSpPr txBox="1"/>
          <p:nvPr/>
        </p:nvSpPr>
        <p:spPr>
          <a:xfrm>
            <a:off x="11703145" y="64206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0934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5C55-4D3C-177B-F4D0-B5D53C86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Redox-Active Pendant Bearing Polymers: The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DBED-21B4-EA4F-D401-68ADFE087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possibility of accepting/donating multiple electrons within a single polymer molecule gives rise to an enhanced energy density.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Theoretically, the capacity of the battery is only limited by </a:t>
            </a:r>
            <a:r>
              <a:rPr lang="en-US" sz="2000" b="1" dirty="0"/>
              <a:t>(1) </a:t>
            </a:r>
            <a:r>
              <a:rPr lang="en-US" sz="2000" dirty="0"/>
              <a:t>the allowable number of redox-active pendants on the polymer backbone </a:t>
            </a:r>
            <a:r>
              <a:rPr lang="en-US" sz="2000" b="1" dirty="0"/>
              <a:t>(2) </a:t>
            </a:r>
            <a:r>
              <a:rPr lang="en-US" sz="2000" dirty="0"/>
              <a:t>the solubility limit of the redox-active polymer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Fairly straightforward and cheap 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However, </a:t>
            </a:r>
            <a:r>
              <a:rPr lang="en-US" sz="2000" dirty="0"/>
              <a:t>the behavior of different redox-active pendant bearing polymers is very complicated inside different solutions. A more systematic understanding is still required for commercialization.</a:t>
            </a:r>
            <a:endParaRPr lang="en-US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FDC16-3888-2A97-28BF-7C27072E0675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/>
              <a:t>Introduction			</a:t>
            </a:r>
            <a:r>
              <a:rPr lang="en-US" b="1" dirty="0">
                <a:solidFill>
                  <a:schemeClr val="bg1"/>
                </a:solidFill>
              </a:rPr>
              <a:t>Results and Discussion</a:t>
            </a:r>
            <a:r>
              <a:rPr lang="en-US" b="1" dirty="0"/>
              <a:t>			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14C8B-41D6-B04C-714C-046F667BA097}"/>
              </a:ext>
            </a:extLst>
          </p:cNvPr>
          <p:cNvSpPr txBox="1"/>
          <p:nvPr/>
        </p:nvSpPr>
        <p:spPr>
          <a:xfrm>
            <a:off x="11773296" y="6422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7692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5274-60CE-CC60-2C2B-179CEF5B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1816-55D9-F476-7908-E6170EE0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Traditional inorganic electrolyte-based redox-flow batteries have energy density and cost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Redox-active polymers are attractive solutions to the forementioned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Redox-active group embedded polymers (conductive polymers)</a:t>
            </a:r>
            <a:r>
              <a:rPr lang="en-US" sz="2000" dirty="0"/>
              <a:t> allows a much higher energy density, as it allows charges to be stored in a solid-state medium instead of liquid-state.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Redox-active pendant bearing polymers</a:t>
            </a:r>
            <a:r>
              <a:rPr lang="en-US" sz="2000" dirty="0"/>
              <a:t> also allows a higher energy density due to the presence of multiple redox-active groups in one polymer molecule and is closer to be commercialized.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general, more research is required in the field of redox-active polymers.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3600" b="1" dirty="0"/>
              <a:t>Thanks! 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6F5F9-5D68-ADBA-E44E-DD5CE4CE8653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/>
              <a:t>Introduction			Results and Discussion			</a:t>
            </a:r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1CA9-0E43-85C1-EDF0-1E0AA2EDA60A}"/>
              </a:ext>
            </a:extLst>
          </p:cNvPr>
          <p:cNvSpPr txBox="1"/>
          <p:nvPr/>
        </p:nvSpPr>
        <p:spPr>
          <a:xfrm>
            <a:off x="11773296" y="6430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1688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81D7-6F44-6C0F-F34B-2AFE658B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Personal Bio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DF883-B26F-DB8A-7B7D-C09EDFDD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year graduate student in Materials Science and Engineering </a:t>
            </a:r>
          </a:p>
          <a:p>
            <a:pPr marL="1143000" lvl="1" indent="-457200"/>
            <a:r>
              <a:rPr lang="en-US" sz="2000" dirty="0"/>
              <a:t>BS 2018, Materials Science and Engineering, University of Illinois, Urbana-Champaign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Currently working with in the research group of Prof. Joaquín Rodríguez-López</a:t>
            </a:r>
          </a:p>
          <a:p>
            <a:pPr marL="1143000" lvl="1" indent="-457200"/>
            <a:r>
              <a:rPr lang="en-US" sz="2000" b="1" dirty="0"/>
              <a:t>Energy storage in batteries</a:t>
            </a:r>
            <a:r>
              <a:rPr lang="en-US" sz="2000" dirty="0"/>
              <a:t>, fuel cells, etc.</a:t>
            </a:r>
          </a:p>
          <a:p>
            <a:pPr marL="1143000" lvl="1" indent="-457200"/>
            <a:r>
              <a:rPr lang="en-US" sz="2000" b="1" dirty="0"/>
              <a:t>High-throughput/Automated electrochemical methods</a:t>
            </a:r>
          </a:p>
          <a:p>
            <a:pPr marL="1143000" lvl="1" indent="-457200"/>
            <a:r>
              <a:rPr lang="en-US" sz="2000" dirty="0"/>
              <a:t>Electrochemical CO</a:t>
            </a:r>
            <a:r>
              <a:rPr lang="en-US" sz="2000" baseline="-25000" dirty="0"/>
              <a:t>2</a:t>
            </a:r>
            <a:r>
              <a:rPr lang="en-US" sz="2000" dirty="0"/>
              <a:t> capture</a:t>
            </a:r>
          </a:p>
          <a:p>
            <a:pPr marL="1143000" lvl="1" indent="-457200"/>
            <a:r>
              <a:rPr lang="en-US" sz="2000" dirty="0"/>
              <a:t>Molecular electrocatalysis</a:t>
            </a:r>
          </a:p>
          <a:p>
            <a:pPr marL="1143000" lvl="1" indent="-457200"/>
            <a:r>
              <a:rPr lang="en-US" sz="2000" dirty="0"/>
              <a:t>Electrochemical cancer detection/treatment</a:t>
            </a:r>
          </a:p>
          <a:p>
            <a:pPr marL="1143000" lvl="1" indent="-457200"/>
            <a:r>
              <a:rPr lang="en-US" sz="2000" dirty="0"/>
              <a:t>Check out our group website for more works! (</a:t>
            </a:r>
            <a:r>
              <a:rPr lang="en-US" sz="2000" dirty="0">
                <a:hlinkClick r:id="rId2"/>
              </a:rPr>
              <a:t>http://faculty.scs.illinois.edu/rodriguez-lopez/research.html</a:t>
            </a:r>
            <a:r>
              <a:rPr lang="en-US" sz="2000" dirty="0"/>
              <a:t>)</a:t>
            </a:r>
          </a:p>
          <a:p>
            <a:pPr marL="1143000" lvl="1" indent="-457200"/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A4087-0682-7854-0DE1-06107743B947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782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5166-B424-E65C-F55E-23F82830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786B3-CFC4-E9AA-EE5E-12A5E8C6B2A1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Outline</a:t>
            </a:r>
            <a:r>
              <a:rPr lang="en-US" dirty="0"/>
              <a:t>			</a:t>
            </a:r>
            <a:r>
              <a:rPr lang="en-US" b="1" dirty="0"/>
              <a:t>Introduction			Results and Discussion			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06B88-E32D-D7B0-2350-B045EE72D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Introduction:</a:t>
            </a:r>
          </a:p>
          <a:p>
            <a:pPr marL="1028700" lvl="1" indent="-342900"/>
            <a:r>
              <a:rPr lang="en-US" sz="2000" dirty="0"/>
              <a:t>Why batteries are important</a:t>
            </a:r>
          </a:p>
          <a:p>
            <a:pPr marL="1028700" lvl="1" indent="-342900"/>
            <a:r>
              <a:rPr lang="en-US" sz="2000" dirty="0"/>
              <a:t>Theory, setup, and benefits of redox-flow batteries (RFBs)</a:t>
            </a:r>
          </a:p>
          <a:p>
            <a:pPr marL="1028700" lvl="1" indent="-342900"/>
            <a:r>
              <a:rPr lang="en-US" sz="2000" dirty="0"/>
              <a:t>Traditional RFBs</a:t>
            </a:r>
          </a:p>
          <a:p>
            <a:pPr marL="1028700" lvl="1" indent="-342900"/>
            <a:r>
              <a:rPr lang="en-US" sz="2000" dirty="0"/>
              <a:t>Problems with traditional RFBs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Results and discussion</a:t>
            </a:r>
          </a:p>
          <a:p>
            <a:pPr marL="1028700" lvl="1" indent="-342900"/>
            <a:r>
              <a:rPr lang="en-US" sz="2000" dirty="0"/>
              <a:t>Redox-active polymers (RAPs): introduction</a:t>
            </a:r>
          </a:p>
          <a:p>
            <a:pPr marL="1028700" lvl="1" indent="-342900"/>
            <a:r>
              <a:rPr lang="en-US" sz="2000" dirty="0"/>
              <a:t>The use of conductive polymers in RFBs</a:t>
            </a:r>
          </a:p>
          <a:p>
            <a:pPr marL="1028700" lvl="1" indent="-342900"/>
            <a:r>
              <a:rPr lang="en-US" sz="2000" dirty="0"/>
              <a:t>The use of polymers with redox-active pendants in RFBs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Summary:</a:t>
            </a:r>
          </a:p>
          <a:p>
            <a:pPr marL="1028700" lvl="1" indent="-342900"/>
            <a:r>
              <a:rPr lang="en-US" sz="2000" dirty="0"/>
              <a:t>Current state-of-art</a:t>
            </a:r>
          </a:p>
          <a:p>
            <a:pPr marL="1028700" lvl="1" indent="-342900"/>
            <a:r>
              <a:rPr lang="en-US" sz="2000" dirty="0"/>
              <a:t>Future directions</a:t>
            </a:r>
          </a:p>
          <a:p>
            <a:pPr lvl="1" indent="0">
              <a:buNone/>
            </a:pPr>
            <a:endParaRPr lang="en-US" sz="2000" dirty="0"/>
          </a:p>
          <a:p>
            <a:pPr lvl="1" indent="0"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360E1-96A9-0F90-946A-7D842D11A66C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497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6CCA-95F2-9A3B-E800-6240A9C7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Warming, As We All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2BED-FAEC-62BF-803E-93A54AD7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330" y="1392419"/>
            <a:ext cx="3766519" cy="47425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Global warming forces human to find alternatives to fossil fuels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Cleaner energy conversion methods as well as energy storage becomes overly important</a:t>
            </a:r>
          </a:p>
          <a:p>
            <a:pPr marL="1028700" lvl="1" indent="-342900"/>
            <a:r>
              <a:rPr lang="en-US" sz="2000" dirty="0"/>
              <a:t>Wind power</a:t>
            </a:r>
          </a:p>
          <a:p>
            <a:pPr marL="1028700" lvl="1" indent="-342900"/>
            <a:r>
              <a:rPr lang="en-US" sz="2000" dirty="0"/>
              <a:t>Solar power</a:t>
            </a:r>
          </a:p>
          <a:p>
            <a:pPr marL="1028700" lvl="1" indent="-342900"/>
            <a:r>
              <a:rPr lang="en-US" sz="2000" b="1" dirty="0"/>
              <a:t>Batteries </a:t>
            </a:r>
            <a:r>
              <a:rPr lang="en-US" sz="2000" dirty="0"/>
              <a:t>and fuel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7E25F-80E2-876C-5041-1F3F44E9FBC5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>
                <a:solidFill>
                  <a:schemeClr val="bg1"/>
                </a:solidFill>
              </a:rPr>
              <a:t>Introduction</a:t>
            </a:r>
            <a:r>
              <a:rPr lang="en-US" b="1" dirty="0"/>
              <a:t>			Results and Discussion			Summary</a:t>
            </a:r>
          </a:p>
        </p:txBody>
      </p:sp>
      <p:pic>
        <p:nvPicPr>
          <p:cNvPr id="1026" name="Picture 2" descr="New Climate Data Visualizations, 2021 | IPI Global Observatory">
            <a:extLst>
              <a:ext uri="{FF2B5EF4-FFF2-40B4-BE49-F238E27FC236}">
                <a16:creationId xmlns:a16="http://schemas.microsoft.com/office/drawing/2014/main" id="{4778A3D1-9377-41AE-7F20-45F933C5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1" y="1392419"/>
            <a:ext cx="8068009" cy="42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05B33-F9D0-7C1E-25FE-F8148B1DC00B}"/>
              </a:ext>
            </a:extLst>
          </p:cNvPr>
          <p:cNvSpPr txBox="1"/>
          <p:nvPr/>
        </p:nvSpPr>
        <p:spPr>
          <a:xfrm>
            <a:off x="70151" y="6474468"/>
            <a:ext cx="5422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B802C"/>
                </a:solidFill>
              </a:rPr>
              <a:t>https://</a:t>
            </a:r>
            <a:r>
              <a:rPr lang="en-US" sz="1200" b="1" dirty="0" err="1">
                <a:solidFill>
                  <a:srgbClr val="FB802C"/>
                </a:solidFill>
              </a:rPr>
              <a:t>theglobalobservatory.org</a:t>
            </a:r>
            <a:r>
              <a:rPr lang="en-US" sz="1200" b="1" dirty="0">
                <a:solidFill>
                  <a:srgbClr val="FB802C"/>
                </a:solidFill>
              </a:rPr>
              <a:t>/2021/12/new-climate-data-visualizations-2021/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EAB40F-259D-F86D-59DE-A39D90B3EF8D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779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1ACB-CF86-C197-A513-FEB4584D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Batteries?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9E02-160B-6CAD-0B8D-3CD68DA1B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Replenishable</a:t>
            </a:r>
          </a:p>
          <a:p>
            <a:pPr marL="1028700" lvl="1" indent="-342900"/>
            <a:r>
              <a:rPr lang="en-US" sz="2000" dirty="0"/>
              <a:t>Typically, only electricity is required to recharge a 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Versatile</a:t>
            </a:r>
          </a:p>
          <a:p>
            <a:pPr marL="1028700" lvl="1" indent="-342900"/>
            <a:r>
              <a:rPr lang="en-US" sz="2000" dirty="0"/>
              <a:t>Can be used in lots of platforms ranging from portable electronic devices to spacecrafts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Fast energy conversion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Negligible intermittence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Good energy density and specific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Minimal carbon emission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363AA-F93F-AACA-9919-C15946FE4863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>
                <a:solidFill>
                  <a:schemeClr val="bg1"/>
                </a:solidFill>
              </a:rPr>
              <a:t>Introduction</a:t>
            </a:r>
            <a:r>
              <a:rPr lang="en-US" b="1" dirty="0"/>
              <a:t>			Results and Discussion			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025A7-3E2E-1E0C-21E7-2EF6E554AECE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535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7A7-ED6A-8C18-E636-8C2C2368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Energy Storage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CD85B-483F-39C6-4A1B-FE8143ADA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12776"/>
                <a:ext cx="12081510" cy="435133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energy cost of chemical reactions is described by the Gibbs free energy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accessible electrical energy from a heterogenous electron transfer reaction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) is described by the following equation: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: Free energy difference between B and A</a:t>
                </a:r>
              </a:p>
              <a:p>
                <a:pPr/>
                <a:r>
                  <a:rPr lang="en-US" sz="2000" dirty="0"/>
                  <a:t>n: number of electrons transferred</a:t>
                </a:r>
              </a:p>
              <a:p>
                <a:pPr/>
                <a:r>
                  <a:rPr lang="en-US" sz="2000" dirty="0"/>
                  <a:t>F: Faraday’s constant (96485 C/mol)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Electricity can be obtained from </a:t>
                </a:r>
                <a:r>
                  <a:rPr lang="en-US" sz="2000" i="1" dirty="0"/>
                  <a:t>spontaneous</a:t>
                </a:r>
                <a:r>
                  <a:rPr lang="en-US" sz="2000" dirty="0"/>
                  <a:t> chemical reactions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CD85B-483F-39C6-4A1B-FE8143ADA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12776"/>
                <a:ext cx="12081510" cy="4351338"/>
              </a:xfrm>
              <a:blipFill>
                <a:blip r:embed="rId2"/>
                <a:stretch>
                  <a:fillRect l="-525" t="-1453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65A2B9-0786-88C8-03C9-DAA8FAE6AB32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>
                <a:solidFill>
                  <a:schemeClr val="bg1"/>
                </a:solidFill>
              </a:rPr>
              <a:t>Introduction</a:t>
            </a:r>
            <a:r>
              <a:rPr lang="en-US" b="1" dirty="0"/>
              <a:t>			Results and Discussion			Summary</a:t>
            </a:r>
          </a:p>
        </p:txBody>
      </p:sp>
      <p:pic>
        <p:nvPicPr>
          <p:cNvPr id="3074" name="Picture 2" descr="The Li-Ion Rechargeable Battery: A Perspective | Journal of the American  Chemical Society">
            <a:extLst>
              <a:ext uri="{FF2B5EF4-FFF2-40B4-BE49-F238E27FC236}">
                <a16:creationId xmlns:a16="http://schemas.microsoft.com/office/drawing/2014/main" id="{7454F857-0D7F-C11B-E89A-7EAE52B1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4282184"/>
            <a:ext cx="2488039" cy="19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ED6F13-F3F5-FC01-3785-BEDEBF2AF0A9}"/>
                  </a:ext>
                </a:extLst>
              </p:cNvPr>
              <p:cNvSpPr txBox="1"/>
              <p:nvPr/>
            </p:nvSpPr>
            <p:spPr>
              <a:xfrm>
                <a:off x="3049377" y="4444375"/>
                <a:ext cx="500528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Example: Lithium-ion battery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Cathode: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𝐶𝑜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𝐿𝑖𝐶𝑜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Anode: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𝐿𝑖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ea typeface="Cambria Math" panose="02040503050406030204" pitchFamily="18" charset="0"/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𝐿𝑖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𝐿𝑖𝐶𝑜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</a:rPr>
                  <a:t>Typical c</a:t>
                </a:r>
                <a:r>
                  <a:rPr lang="en-US" sz="2000" b="0" dirty="0">
                    <a:ea typeface="Cambria Math" panose="02040503050406030204" pitchFamily="18" charset="0"/>
                  </a:rPr>
                  <a:t>ell voltage: </a:t>
                </a:r>
                <a:r>
                  <a:rPr lang="en-US" sz="2000" b="1" dirty="0">
                    <a:ea typeface="Cambria Math" panose="02040503050406030204" pitchFamily="18" charset="0"/>
                  </a:rPr>
                  <a:t>3.7 V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ED6F13-F3F5-FC01-3785-BEDEBF2AF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77" y="4444375"/>
                <a:ext cx="5005281" cy="1631216"/>
              </a:xfrm>
              <a:prstGeom prst="rect">
                <a:avLst/>
              </a:prstGeom>
              <a:blipFill>
                <a:blip r:embed="rId4"/>
                <a:stretch>
                  <a:fillRect l="-1013" t="-1538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20BBBC4-6206-6196-D392-B8CF5A238896}"/>
              </a:ext>
            </a:extLst>
          </p:cNvPr>
          <p:cNvSpPr txBox="1"/>
          <p:nvPr/>
        </p:nvSpPr>
        <p:spPr>
          <a:xfrm>
            <a:off x="70151" y="6457636"/>
            <a:ext cx="438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Journal of the American Chemical Society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1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2013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135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(4), 1167–1176</a:t>
            </a:r>
            <a:endParaRPr lang="en-US" sz="1200" dirty="0">
              <a:solidFill>
                <a:srgbClr val="FB802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0E21C-1164-53ED-63E3-0688148A023F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690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EB35-E6ED-5CF0-504F-B286A313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Redox-flow Batteries (RFBs)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1BC2F-EE23-1097-6D6A-17A72465D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83328"/>
                <a:ext cx="10515600" cy="518031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RFBs have two tanks of electrolyte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Electrolytes are pumped into the electrochemical cell in the middle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Electricity is obtained via spontaneous reactions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Simply refilling the electrolyte tanks to recharge the RFB</a:t>
                </a:r>
              </a:p>
              <a:p>
                <a:pPr marL="1028700" lvl="1" indent="-342900"/>
                <a:r>
                  <a:rPr lang="en-US" sz="2000" dirty="0"/>
                  <a:t>No limit on capacity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Traditional RFB:</a:t>
                </a:r>
              </a:p>
              <a:p>
                <a:pPr marL="1028700" lvl="1" indent="-342900"/>
                <a:r>
                  <a:rPr lang="en-US" sz="2000" dirty="0"/>
                  <a:t>Vanadium-based</a:t>
                </a:r>
              </a:p>
              <a:p>
                <a:pPr lvl="1" indent="0">
                  <a:buNone/>
                </a:pPr>
                <a:r>
                  <a:rPr lang="en-US" sz="2000" dirty="0"/>
                  <a:t>Anode: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 indent="0">
                  <a:buNone/>
                </a:pPr>
                <a:r>
                  <a:rPr lang="en-US" sz="2000" b="0" dirty="0"/>
                  <a:t>Cathode: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 indent="0">
                  <a:buNone/>
                </a:pPr>
                <a:r>
                  <a:rPr lang="en-US" sz="2000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Problems:</a:t>
                </a:r>
              </a:p>
              <a:p>
                <a:pPr marL="1028700" lvl="1" indent="-342900"/>
                <a:r>
                  <a:rPr lang="en-US" sz="2000" dirty="0"/>
                  <a:t>Low energy density due to the presence of tanks</a:t>
                </a:r>
              </a:p>
              <a:p>
                <a:pPr marL="1028700" lvl="1" indent="-342900"/>
                <a:r>
                  <a:rPr lang="en-US" sz="2000" dirty="0"/>
                  <a:t>Low cell voltage</a:t>
                </a:r>
              </a:p>
              <a:p>
                <a:pPr marL="1028700" lvl="1" indent="-342900"/>
                <a:r>
                  <a:rPr lang="en-US" sz="2000" dirty="0"/>
                  <a:t>Not cost effective due to vanadium price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1BC2F-EE23-1097-6D6A-17A72465D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3328"/>
                <a:ext cx="10515600" cy="5180312"/>
              </a:xfrm>
              <a:blipFill>
                <a:blip r:embed="rId2"/>
                <a:stretch>
                  <a:fillRect l="-483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35AAA9-7BCE-E6EC-89A2-BC45FBD3D366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>
                <a:solidFill>
                  <a:schemeClr val="bg1"/>
                </a:solidFill>
              </a:rPr>
              <a:t>Introduction</a:t>
            </a:r>
            <a:r>
              <a:rPr lang="en-US" b="1" dirty="0"/>
              <a:t>			Results and Discussion			Summary</a:t>
            </a:r>
          </a:p>
        </p:txBody>
      </p:sp>
      <p:pic>
        <p:nvPicPr>
          <p:cNvPr id="4098" name="Picture 2" descr="Molecules | Free Full-Text | Redox Species of Redox Flow Batteries: A Review">
            <a:extLst>
              <a:ext uri="{FF2B5EF4-FFF2-40B4-BE49-F238E27FC236}">
                <a16:creationId xmlns:a16="http://schemas.microsoft.com/office/drawing/2014/main" id="{65AD5A09-83EF-64C0-618B-34DCCABA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49" y="2260041"/>
            <a:ext cx="4410392" cy="27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A30B4-FA9A-D541-0EB5-862D78C169B7}"/>
              </a:ext>
            </a:extLst>
          </p:cNvPr>
          <p:cNvSpPr txBox="1"/>
          <p:nvPr/>
        </p:nvSpPr>
        <p:spPr>
          <a:xfrm>
            <a:off x="70151" y="6468752"/>
            <a:ext cx="253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FB802C"/>
                </a:solidFill>
                <a:effectLst/>
              </a:rPr>
              <a:t>Molecules</a:t>
            </a:r>
            <a:r>
              <a:rPr lang="en-US" sz="1200" b="0" i="0" dirty="0">
                <a:solidFill>
                  <a:srgbClr val="FB802C"/>
                </a:solidFill>
                <a:effectLst/>
              </a:rPr>
              <a:t> </a:t>
            </a:r>
            <a:r>
              <a:rPr lang="en-US" sz="1200" b="1" i="0" dirty="0">
                <a:solidFill>
                  <a:srgbClr val="FB802C"/>
                </a:solidFill>
                <a:effectLst/>
              </a:rPr>
              <a:t>2015</a:t>
            </a:r>
            <a:r>
              <a:rPr lang="en-US" sz="1200" b="0" i="0" dirty="0">
                <a:solidFill>
                  <a:srgbClr val="FB802C"/>
                </a:solidFill>
                <a:effectLst/>
              </a:rPr>
              <a:t>, </a:t>
            </a:r>
            <a:r>
              <a:rPr lang="en-US" sz="1200" dirty="0">
                <a:solidFill>
                  <a:srgbClr val="FB802C"/>
                </a:solidFill>
              </a:rPr>
              <a:t>20, </a:t>
            </a:r>
            <a:r>
              <a:rPr lang="en-US" sz="1200" b="0" i="0" dirty="0">
                <a:solidFill>
                  <a:srgbClr val="FB802C"/>
                </a:solidFill>
                <a:effectLst/>
              </a:rPr>
              <a:t>11, 20499-20517</a:t>
            </a:r>
            <a:endParaRPr lang="en-US" sz="1200" dirty="0">
              <a:solidFill>
                <a:srgbClr val="FB802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1B7BB-F249-AF90-E705-51258E40431E}"/>
              </a:ext>
            </a:extLst>
          </p:cNvPr>
          <p:cNvSpPr txBox="1"/>
          <p:nvPr/>
        </p:nvSpPr>
        <p:spPr>
          <a:xfrm>
            <a:off x="7772400" y="2260041"/>
            <a:ext cx="799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Catholyte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F2C95-FD9D-95FE-4E9F-5D623C636745}"/>
              </a:ext>
            </a:extLst>
          </p:cNvPr>
          <p:cNvSpPr txBox="1"/>
          <p:nvPr/>
        </p:nvSpPr>
        <p:spPr>
          <a:xfrm>
            <a:off x="11163871" y="2260040"/>
            <a:ext cx="683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Anolyte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BEA39-8CF9-1163-9238-EB059551E6D0}"/>
              </a:ext>
            </a:extLst>
          </p:cNvPr>
          <p:cNvSpPr txBox="1"/>
          <p:nvPr/>
        </p:nvSpPr>
        <p:spPr>
          <a:xfrm>
            <a:off x="6843713" y="5489703"/>
            <a:ext cx="314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 these problems be solved?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268B280-4FB6-75A8-BA15-1D0F598986D5}"/>
              </a:ext>
            </a:extLst>
          </p:cNvPr>
          <p:cNvSpPr/>
          <p:nvPr/>
        </p:nvSpPr>
        <p:spPr>
          <a:xfrm>
            <a:off x="6543675" y="5167209"/>
            <a:ext cx="271463" cy="1014321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76AF6-643C-8B18-53AF-06453C5CBFB2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956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0486-8F1D-8937-45BC-6A47530E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Redox-active Polymers (RAPs) As New Electrolytes for Redox-flow Batteries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3278-F75C-D3C5-C008-73E13B03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1907"/>
            <a:ext cx="5629275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polymer is a large molecule (macromolecule) that consists of a large number of repeating units.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Redox-active polymers (RAPs) can transfer electrons, which means they can be oxidized (lose electrons) or reduced (accept electrons)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Two types of RAPs:</a:t>
            </a:r>
          </a:p>
          <a:p>
            <a:pPr marL="1028700" lvl="1" indent="-342900"/>
            <a:r>
              <a:rPr lang="en-US" sz="2000" dirty="0"/>
              <a:t>Redox-active group embedded polymers</a:t>
            </a:r>
          </a:p>
          <a:p>
            <a:pPr marL="1028700" lvl="1" indent="-342900"/>
            <a:r>
              <a:rPr lang="en-US" sz="2000" dirty="0"/>
              <a:t>Redox-active pendant-bearing polymers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733EE-58EF-DD7B-5A28-63B48C18FBCD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>
                <a:solidFill>
                  <a:schemeClr val="bg1"/>
                </a:solidFill>
              </a:rPr>
              <a:t>Introduction</a:t>
            </a:r>
            <a:r>
              <a:rPr lang="en-US" b="1" dirty="0"/>
              <a:t>			Results and Discussion			Summary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EE5C47-1501-264F-5C0C-CD2859A2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25" y="1757363"/>
            <a:ext cx="6586456" cy="38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lypyrrole - Wikipedia">
            <a:extLst>
              <a:ext uri="{FF2B5EF4-FFF2-40B4-BE49-F238E27FC236}">
                <a16:creationId xmlns:a16="http://schemas.microsoft.com/office/drawing/2014/main" id="{C5AB090B-6C3E-51AB-13EB-92FD23D2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88" y="2557463"/>
            <a:ext cx="187806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D319BE-3690-29F5-B296-835567BE9EC5}"/>
              </a:ext>
            </a:extLst>
          </p:cNvPr>
          <p:cNvSpPr txBox="1"/>
          <p:nvPr/>
        </p:nvSpPr>
        <p:spPr>
          <a:xfrm>
            <a:off x="179441" y="6365127"/>
            <a:ext cx="277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B802C"/>
                </a:solidFill>
              </a:rPr>
              <a:t>https://</a:t>
            </a:r>
            <a:r>
              <a:rPr lang="en-US" sz="1200" dirty="0" err="1">
                <a:solidFill>
                  <a:srgbClr val="FB802C"/>
                </a:solidFill>
              </a:rPr>
              <a:t>en.wikipedia.org</a:t>
            </a:r>
            <a:r>
              <a:rPr lang="en-US" sz="1200" dirty="0">
                <a:solidFill>
                  <a:srgbClr val="FB802C"/>
                </a:solidFill>
              </a:rPr>
              <a:t>/wiki/</a:t>
            </a:r>
            <a:r>
              <a:rPr lang="en-US" sz="1200" dirty="0" err="1">
                <a:solidFill>
                  <a:srgbClr val="FB802C"/>
                </a:solidFill>
              </a:rPr>
              <a:t>Polypyrrole</a:t>
            </a:r>
            <a:endParaRPr lang="en-US" sz="1200" dirty="0">
              <a:solidFill>
                <a:srgbClr val="FB802C"/>
              </a:solidFill>
            </a:endParaRPr>
          </a:p>
          <a:p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Joule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1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2017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(4), 739–768</a:t>
            </a:r>
            <a:endParaRPr lang="en-US" sz="1200" dirty="0">
              <a:solidFill>
                <a:srgbClr val="FB802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510613-9C2D-3204-296C-55E1AA7B8030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0477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3C12-DC1B-FB1D-D7D0-88D945C7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Redox-Active Group Embedded Polymers and Redox Targeting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CD4B-663B-D785-003A-401F95A5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955" y="1571907"/>
            <a:ext cx="7031682" cy="46208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repeating units of redox-active group embedded polymers can be oxidized or reduced.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Once a single unit is oxidized/reduced, the charge (electron/hole) will propagate throughout the polymer chain, so </a:t>
            </a:r>
            <a:r>
              <a:rPr lang="en-US" sz="2000" b="1" dirty="0"/>
              <a:t>redox-active group embedded polymers are conductive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Conductive polymer can mediate the charges between the reduced (Red) and the oxidized (Ox) form of the electrolyte via chemical reactions.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Example:</a:t>
            </a:r>
          </a:p>
          <a:p>
            <a:r>
              <a:rPr lang="en-US" sz="2000" dirty="0"/>
              <a:t>The oxidized form of the catholyte gets reduced and is pumped into the tank that contains conductive polymer -&gt; Conductive polymer reacts with the reduced form of the catholyte, taking away the charge to power the load as well as regenerating the original form of the catholyte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1FF99-ACE6-C893-3A28-F0B2FC462457}"/>
              </a:ext>
            </a:extLst>
          </p:cNvPr>
          <p:cNvSpPr txBox="1"/>
          <p:nvPr/>
        </p:nvSpPr>
        <p:spPr>
          <a:xfrm>
            <a:off x="70151" y="-34290"/>
            <a:ext cx="121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  <a:r>
              <a:rPr lang="en-US" dirty="0"/>
              <a:t>			</a:t>
            </a:r>
            <a:r>
              <a:rPr lang="en-US" b="1" dirty="0"/>
              <a:t>Introduction			</a:t>
            </a:r>
            <a:r>
              <a:rPr lang="en-US" b="1" dirty="0">
                <a:solidFill>
                  <a:schemeClr val="bg1"/>
                </a:solidFill>
              </a:rPr>
              <a:t>Results and Discussion</a:t>
            </a:r>
            <a:r>
              <a:rPr lang="en-US" b="1" dirty="0"/>
              <a:t>			Summary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2C33E-71F0-2C24-211B-9B1EFB6B5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89112" b="76346"/>
          <a:stretch/>
        </p:blipFill>
        <p:spPr bwMode="auto">
          <a:xfrm>
            <a:off x="332553" y="1182214"/>
            <a:ext cx="1328142" cy="8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71B6E-2B2E-A6B9-11EA-61C32750A91C}"/>
              </a:ext>
            </a:extLst>
          </p:cNvPr>
          <p:cNvSpPr txBox="1"/>
          <p:nvPr/>
        </p:nvSpPr>
        <p:spPr>
          <a:xfrm>
            <a:off x="1806996" y="1714646"/>
            <a:ext cx="323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Redox-active repeating units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55F236-D812-5126-5500-B4A122CC0788}"/>
              </a:ext>
            </a:extLst>
          </p:cNvPr>
          <p:cNvCxnSpPr>
            <a:cxnSpLocks/>
          </p:cNvCxnSpPr>
          <p:nvPr/>
        </p:nvCxnSpPr>
        <p:spPr>
          <a:xfrm>
            <a:off x="1396173" y="1575066"/>
            <a:ext cx="410823" cy="279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F1E963AD-1310-816D-C78B-3AB68E269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89112" b="76346"/>
          <a:stretch/>
        </p:blipFill>
        <p:spPr bwMode="auto">
          <a:xfrm>
            <a:off x="3185025" y="2685890"/>
            <a:ext cx="1357375" cy="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D17EB-F3B7-56CD-E2E3-BED25AADCDBD}"/>
              </a:ext>
            </a:extLst>
          </p:cNvPr>
          <p:cNvSpPr txBox="1"/>
          <p:nvPr/>
        </p:nvSpPr>
        <p:spPr>
          <a:xfrm>
            <a:off x="3067957" y="2331245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Charged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FAD03-F2CF-6D72-2277-CB27465AD2F9}"/>
              </a:ext>
            </a:extLst>
          </p:cNvPr>
          <p:cNvSpPr txBox="1"/>
          <p:nvPr/>
        </p:nvSpPr>
        <p:spPr>
          <a:xfrm>
            <a:off x="3360826" y="34049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5FEBE-C523-1AF4-EBE9-F0570743919A}"/>
              </a:ext>
            </a:extLst>
          </p:cNvPr>
          <p:cNvSpPr txBox="1"/>
          <p:nvPr/>
        </p:nvSpPr>
        <p:spPr>
          <a:xfrm>
            <a:off x="3729437" y="351107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006D44-1230-0B17-DC1F-0EA8CA1D7FE1}"/>
              </a:ext>
            </a:extLst>
          </p:cNvPr>
          <p:cNvSpPr txBox="1"/>
          <p:nvPr/>
        </p:nvSpPr>
        <p:spPr>
          <a:xfrm>
            <a:off x="4068681" y="332713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70104-0EBC-56B1-D574-AE02F18A246A}"/>
              </a:ext>
            </a:extLst>
          </p:cNvPr>
          <p:cNvSpPr txBox="1"/>
          <p:nvPr/>
        </p:nvSpPr>
        <p:spPr>
          <a:xfrm>
            <a:off x="2968767" y="342399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Ox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D7E745-7481-A18E-521B-2E49D05646BD}"/>
              </a:ext>
            </a:extLst>
          </p:cNvPr>
          <p:cNvCxnSpPr>
            <a:cxnSpLocks/>
          </p:cNvCxnSpPr>
          <p:nvPr/>
        </p:nvCxnSpPr>
        <p:spPr>
          <a:xfrm>
            <a:off x="2026829" y="3139580"/>
            <a:ext cx="8663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518CFC-1777-5FD6-99F9-BBCAC4242707}"/>
              </a:ext>
            </a:extLst>
          </p:cNvPr>
          <p:cNvSpPr txBox="1"/>
          <p:nvPr/>
        </p:nvSpPr>
        <p:spPr>
          <a:xfrm>
            <a:off x="1846471" y="2432055"/>
            <a:ext cx="117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reaction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E741D01-C0CF-82BD-8FBC-58A5EA54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93" y="4002795"/>
            <a:ext cx="2961983" cy="2189977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A78059D5-62E3-E859-806C-A28FFF30D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89112" b="76346"/>
          <a:stretch/>
        </p:blipFill>
        <p:spPr bwMode="auto">
          <a:xfrm>
            <a:off x="390182" y="2685890"/>
            <a:ext cx="1357375" cy="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1CB9A4D-870B-37C0-14CD-4F78A23F030F}"/>
              </a:ext>
            </a:extLst>
          </p:cNvPr>
          <p:cNvSpPr txBox="1"/>
          <p:nvPr/>
        </p:nvSpPr>
        <p:spPr>
          <a:xfrm>
            <a:off x="160948" y="2331245"/>
            <a:ext cx="173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Discharged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CC8B6-4C46-EE1C-F700-F7FB5A64F02F}"/>
              </a:ext>
            </a:extLst>
          </p:cNvPr>
          <p:cNvSpPr txBox="1"/>
          <p:nvPr/>
        </p:nvSpPr>
        <p:spPr>
          <a:xfrm>
            <a:off x="565983" y="3404950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3C900D-8C15-8DEE-6735-185DA9EC6A7D}"/>
              </a:ext>
            </a:extLst>
          </p:cNvPr>
          <p:cNvSpPr txBox="1"/>
          <p:nvPr/>
        </p:nvSpPr>
        <p:spPr>
          <a:xfrm>
            <a:off x="934594" y="3511076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B2E362-B52E-4A79-4270-3A2F9297ADAD}"/>
              </a:ext>
            </a:extLst>
          </p:cNvPr>
          <p:cNvSpPr txBox="1"/>
          <p:nvPr/>
        </p:nvSpPr>
        <p:spPr>
          <a:xfrm>
            <a:off x="1273838" y="3327131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B5586D-4849-1527-249F-577CF066A413}"/>
              </a:ext>
            </a:extLst>
          </p:cNvPr>
          <p:cNvSpPr txBox="1"/>
          <p:nvPr/>
        </p:nvSpPr>
        <p:spPr>
          <a:xfrm>
            <a:off x="173924" y="3423993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D6B3B3-96EE-1477-9E2D-B30677C08A9A}"/>
              </a:ext>
            </a:extLst>
          </p:cNvPr>
          <p:cNvSpPr txBox="1"/>
          <p:nvPr/>
        </p:nvSpPr>
        <p:spPr>
          <a:xfrm>
            <a:off x="114197" y="5823440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Catholyte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B5BB22-0F8B-F60B-4B3E-8D8CE6BD215F}"/>
              </a:ext>
            </a:extLst>
          </p:cNvPr>
          <p:cNvSpPr txBox="1"/>
          <p:nvPr/>
        </p:nvSpPr>
        <p:spPr>
          <a:xfrm>
            <a:off x="-40612" y="4635989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Conductive polymer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801C49-BEF9-D2AA-D4C0-9D78C0D6110E}"/>
              </a:ext>
            </a:extLst>
          </p:cNvPr>
          <p:cNvSpPr txBox="1"/>
          <p:nvPr/>
        </p:nvSpPr>
        <p:spPr>
          <a:xfrm>
            <a:off x="3825858" y="5097654"/>
            <a:ext cx="9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Anolyte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26FAF0-4F5A-5A06-6079-8D448B3215C3}"/>
              </a:ext>
            </a:extLst>
          </p:cNvPr>
          <p:cNvSpPr txBox="1"/>
          <p:nvPr/>
        </p:nvSpPr>
        <p:spPr>
          <a:xfrm>
            <a:off x="161842" y="6476910"/>
            <a:ext cx="3906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ACS Applied Materials &amp; Interfaces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1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2022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1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14</a:t>
            </a:r>
            <a:r>
              <a:rPr lang="en-US" sz="1200" b="0" i="0" dirty="0">
                <a:solidFill>
                  <a:srgbClr val="FB802C"/>
                </a:solidFill>
                <a:effectLst/>
                <a:latin typeface="Calibri" panose="020F0502020204030204" pitchFamily="34" charset="0"/>
              </a:rPr>
              <a:t> (5), 6638–6648</a:t>
            </a:r>
            <a:endParaRPr lang="en-US" sz="1200" dirty="0">
              <a:solidFill>
                <a:srgbClr val="FB802C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68EB56-B3D1-9058-5188-7F76568581A1}"/>
              </a:ext>
            </a:extLst>
          </p:cNvPr>
          <p:cNvSpPr txBox="1"/>
          <p:nvPr/>
        </p:nvSpPr>
        <p:spPr>
          <a:xfrm>
            <a:off x="11801305" y="641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B802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9510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" id="{50CE1617-42C3-1D4D-9200-87B3141FF36F}" vid="{5C2DB9BC-CAFA-684B-8F85-7C439298A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</TotalTime>
  <Words>1308</Words>
  <Application>Microsoft Macintosh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PowerPoint Presentation</vt:lpstr>
      <vt:lpstr>Short Personal Bio</vt:lpstr>
      <vt:lpstr>Outline</vt:lpstr>
      <vt:lpstr>Global Warming, As We All Know</vt:lpstr>
      <vt:lpstr>Why Batteries?</vt:lpstr>
      <vt:lpstr>Electrochemical Energy Storage</vt:lpstr>
      <vt:lpstr>Redox-flow Batteries (RFBs)</vt:lpstr>
      <vt:lpstr>Redox-active Polymers (RAPs) As New Electrolytes for Redox-flow Batteries </vt:lpstr>
      <vt:lpstr>Redox-Active Group Embedded Polymers and Redox Targeting</vt:lpstr>
      <vt:lpstr>Redox Targeting: The Significance</vt:lpstr>
      <vt:lpstr>Redox-Active Pendant Bearing Polymers</vt:lpstr>
      <vt:lpstr>Redox-Active Pendant Bearing Polymers: The Significance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Zirui</dc:creator>
  <cp:lastModifiedBy>Wang, Zirui</cp:lastModifiedBy>
  <cp:revision>2</cp:revision>
  <dcterms:created xsi:type="dcterms:W3CDTF">2023-12-03T03:41:23Z</dcterms:created>
  <dcterms:modified xsi:type="dcterms:W3CDTF">2023-12-04T05:11:06Z</dcterms:modified>
</cp:coreProperties>
</file>