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6" r:id="rId2"/>
  </p:sldMasterIdLst>
  <p:notesMasterIdLst>
    <p:notesMasterId r:id="rId16"/>
  </p:notesMasterIdLst>
  <p:sldIdLst>
    <p:sldId id="261" r:id="rId3"/>
    <p:sldId id="262" r:id="rId4"/>
    <p:sldId id="258" r:id="rId5"/>
    <p:sldId id="259" r:id="rId6"/>
    <p:sldId id="264" r:id="rId7"/>
    <p:sldId id="263" r:id="rId8"/>
    <p:sldId id="257" r:id="rId9"/>
    <p:sldId id="265" r:id="rId10"/>
    <p:sldId id="266" r:id="rId11"/>
    <p:sldId id="267" r:id="rId12"/>
    <p:sldId id="268" r:id="rId13"/>
    <p:sldId id="256" r:id="rId14"/>
    <p:sldId id="26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ham, Cory Michael" initials="MCM" lastIdx="1" clrIdx="0">
    <p:extLst>
      <p:ext uri="{19B8F6BF-5375-455C-9EA6-DF929625EA0E}">
        <p15:presenceInfo xmlns:p15="http://schemas.microsoft.com/office/powerpoint/2012/main" userId="S-1-5-21-2509641344-1052565914-3260824488-7601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B3EE1-E8C1-4B97-99D4-CA1384E43E54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AB8A9-0E72-4B56-8F98-3A753CEE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32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AB8A9-0E72-4B56-8F98-3A753CEE0F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52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CB96-43D2-4BE7-84A8-922487DD75E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534-3F59-4334-8FBF-F8528420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3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CB96-43D2-4BE7-84A8-922487DD75E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534-3F59-4334-8FBF-F8528420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0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CB96-43D2-4BE7-84A8-922487DD75E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534-3F59-4334-8FBF-F8528420553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2538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CB96-43D2-4BE7-84A8-922487DD75E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534-3F59-4334-8FBF-F8528420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98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CB96-43D2-4BE7-84A8-922487DD75E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534-3F59-4334-8FBF-F8528420553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7917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CB96-43D2-4BE7-84A8-922487DD75E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534-3F59-4334-8FBF-F8528420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54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CB96-43D2-4BE7-84A8-922487DD75E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534-3F59-4334-8FBF-F8528420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43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CB96-43D2-4BE7-84A8-922487DD75E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534-3F59-4334-8FBF-F8528420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98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CB96-43D2-4BE7-84A8-922487DD75E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534-3F59-4334-8FBF-F8528420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41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CB96-43D2-4BE7-84A8-922487DD75E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534-3F59-4334-8FBF-F8528420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98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CB96-43D2-4BE7-84A8-922487DD75E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534-3F59-4334-8FBF-F8528420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3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CB96-43D2-4BE7-84A8-922487DD75E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534-3F59-4334-8FBF-F8528420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65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CB96-43D2-4BE7-84A8-922487DD75E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534-3F59-4334-8FBF-F8528420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17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CB96-43D2-4BE7-84A8-922487DD75E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534-3F59-4334-8FBF-F8528420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6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CB96-43D2-4BE7-84A8-922487DD75E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534-3F59-4334-8FBF-F8528420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58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CB96-43D2-4BE7-84A8-922487DD75E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534-3F59-4334-8FBF-F8528420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1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CB96-43D2-4BE7-84A8-922487DD75E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534-3F59-4334-8FBF-F8528420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39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CB96-43D2-4BE7-84A8-922487DD75E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534-3F59-4334-8FBF-F8528420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68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CB96-43D2-4BE7-84A8-922487DD75E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534-3F59-4334-8FBF-F8528420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45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CB96-43D2-4BE7-84A8-922487DD75E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534-3F59-4334-8FBF-F8528420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2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CB96-43D2-4BE7-84A8-922487DD75E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534-3F59-4334-8FBF-F8528420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CB96-43D2-4BE7-84A8-922487DD75E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534-3F59-4334-8FBF-F8528420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8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CB96-43D2-4BE7-84A8-922487DD75E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534-3F59-4334-8FBF-F8528420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2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CB96-43D2-4BE7-84A8-922487DD75E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534-3F59-4334-8FBF-F8528420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2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CB96-43D2-4BE7-84A8-922487DD75E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534-3F59-4334-8FBF-F8528420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6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CB96-43D2-4BE7-84A8-922487DD75E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534-3F59-4334-8FBF-F8528420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6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CB96-43D2-4BE7-84A8-922487DD75E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534-3F59-4334-8FBF-F8528420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3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ACB96-43D2-4BE7-84A8-922487DD75E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3CC534-3F59-4334-8FBF-F8528420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0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ACB96-43D2-4BE7-84A8-922487DD75E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CC534-3F59-4334-8FBF-F8528420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2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video" Target="https://www.youtube.com/embed/mz_7UF4KQp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arge.stanford.edu/courses/2010/ph240/haefele1/" TargetMode="External"/><Relationship Id="rId7" Type="http://schemas.openxmlformats.org/officeDocument/2006/relationships/hyperlink" Target="https://www.quora.com/How-is-Flywheel-used-in-spacecraft-navigation-and-guidance-system" TargetMode="External"/><Relationship Id="rId2" Type="http://schemas.openxmlformats.org/officeDocument/2006/relationships/hyperlink" Target="https://upload.wikimedia.org/wikipedia/commons/f/f5/Blender3D_KolbenZylinderAnimation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af.edu/files/acep/BoeingFlywheelOverview_06_20_2012.pdf" TargetMode="External"/><Relationship Id="rId5" Type="http://schemas.openxmlformats.org/officeDocument/2006/relationships/hyperlink" Target="http://www.grc.nasa.gov/WWW/portal/pdf/flywheel.pdf" TargetMode="External"/><Relationship Id="rId4" Type="http://schemas.openxmlformats.org/officeDocument/2006/relationships/hyperlink" Target="http://www.climatetechwiki.org/technology/jiqweb-es-f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video" Target="https://www.youtube.com/embed/5wW5Rb0M-e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Advanced </a:t>
            </a:r>
            <a:r>
              <a:rPr lang="en-US" dirty="0" smtClean="0"/>
              <a:t>Application </a:t>
            </a:r>
            <a:r>
              <a:rPr lang="en-US" dirty="0" smtClean="0"/>
              <a:t>of Flywheels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Cory Markham</a:t>
            </a:r>
            <a:endParaRPr lang="en-US" dirty="0"/>
          </a:p>
        </p:txBody>
      </p:sp>
      <p:pic>
        <p:nvPicPr>
          <p:cNvPr id="1026" name="Picture 2" descr="https://upload.wikimedia.org/wikipedia/commons/f/f5/Blender3D_KolbenZylinderAnimation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9" y="1825625"/>
            <a:ext cx="703746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Electromagnetic Aircraft Launch System (EMALS) is designed to replace steam catapult system currently used on U.S. Navy aircraft carriers</a:t>
            </a:r>
            <a:r>
              <a:rPr lang="en-US" dirty="0" smtClean="0"/>
              <a:t>.</a:t>
            </a:r>
          </a:p>
          <a:p>
            <a:r>
              <a:rPr lang="en-US" dirty="0"/>
              <a:t>Gerald R. Ford (CVN 78) is the first carrier to use EMALS.  John F. Kennedy (CVN 79) is the next carrier scheduled to install and use EMALS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Four rotors </a:t>
            </a:r>
            <a:r>
              <a:rPr lang="en-US" dirty="0"/>
              <a:t>will store 121 MJ at 6400 rpm. They can store 122 MJ in 45 secs and release it in 2–3 </a:t>
            </a:r>
            <a:r>
              <a:rPr lang="en-US" dirty="0" smtClean="0"/>
              <a:t>seconds. The </a:t>
            </a:r>
            <a:r>
              <a:rPr lang="en-US" dirty="0"/>
              <a:t>flywheel energy densities are 28 kJ/kg; including the stators and cases this comes down to 18.1 kJ/kg, excluding the torque frame.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 uses Flywheels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6131239" cy="3880773"/>
          </a:xfrm>
        </p:spPr>
        <p:txBody>
          <a:bodyPr/>
          <a:lstStyle/>
          <a:p>
            <a:r>
              <a:rPr lang="en-US" dirty="0"/>
              <a:t>it used a carbon fiber rim with a titanium hub designed to spin at 60,000 rpm, mounted on magnetic bearings</a:t>
            </a:r>
            <a:r>
              <a:rPr lang="en-US" dirty="0" smtClean="0"/>
              <a:t>.</a:t>
            </a:r>
          </a:p>
          <a:p>
            <a:r>
              <a:rPr lang="en-US" dirty="0"/>
              <a:t>Storage was 525 </a:t>
            </a:r>
            <a:r>
              <a:rPr lang="en-US" dirty="0" smtClean="0"/>
              <a:t>W-</a:t>
            </a:r>
            <a:r>
              <a:rPr lang="en-US" dirty="0" err="1" smtClean="0"/>
              <a:t>hr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could be charged/discharged at 1 kW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Demonstrations were </a:t>
            </a:r>
            <a:r>
              <a:rPr lang="en-US" dirty="0"/>
              <a:t>conducted at Glenn to show simultaneous energy storage and momentum control using two high-speed magnetically levitated flywheels.</a:t>
            </a:r>
          </a:p>
        </p:txBody>
      </p:sp>
      <p:pic>
        <p:nvPicPr>
          <p:cNvPr id="1026" name="Picture 2" descr="http://large.stanford.edu/courses/2010/ph240/haefele1/images/f2bi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16" y="2259820"/>
            <a:ext cx="2261286" cy="301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4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z_7UF4KQp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2069" y="398836"/>
            <a:ext cx="10529837" cy="592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5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upload.wikimedia.org/wikipedia/commons/f/f5/Blender3D_KolbenZylinderAnimation.gif</a:t>
            </a:r>
            <a:endParaRPr lang="en-US" dirty="0" smtClean="0"/>
          </a:p>
          <a:p>
            <a:r>
              <a:rPr lang="en-US" dirty="0">
                <a:hlinkClick r:id="rId3"/>
              </a:rPr>
              <a:t>http://large.stanford.edu/courses/2010/ph240/haefele1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www.climatetechwiki.org/technology/jiqweb-es-fw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www.grc.nasa.gov/WWW/portal/pdf/flywheel.pdf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www.uaf.edu/files/acep/BoeingFlywheelOverview_06_20_2012.pdf</a:t>
            </a:r>
            <a:endParaRPr lang="en-US" dirty="0" smtClean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www.quora.com/How-is-Flywheel-used-in-spacecraft-navigation-and-guidance-system</a:t>
            </a:r>
            <a:endParaRPr lang="en-US" dirty="0" smtClean="0"/>
          </a:p>
          <a:p>
            <a:r>
              <a:rPr lang="en-US" dirty="0"/>
              <a:t>http://www.ga.com/emals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7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1285" y="365125"/>
            <a:ext cx="11527277" cy="1325563"/>
          </a:xfrm>
        </p:spPr>
        <p:txBody>
          <a:bodyPr>
            <a:normAutofit/>
          </a:bodyPr>
          <a:lstStyle/>
          <a:p>
            <a:r>
              <a:rPr lang="en-US" dirty="0"/>
              <a:t>Components of a </a:t>
            </a:r>
            <a:r>
              <a:rPr lang="en-US" dirty="0" smtClean="0"/>
              <a:t>flywheel energy storage system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Rotor</a:t>
            </a:r>
            <a:r>
              <a:rPr lang="en-US" dirty="0" smtClean="0"/>
              <a:t>: </a:t>
            </a:r>
            <a:r>
              <a:rPr lang="en-US" sz="1700" dirty="0" smtClean="0"/>
              <a:t>spinning mass that stores energy</a:t>
            </a:r>
          </a:p>
          <a:p>
            <a:r>
              <a:rPr lang="en-US" dirty="0"/>
              <a:t>B</a:t>
            </a:r>
            <a:r>
              <a:rPr lang="en-US" dirty="0" smtClean="0"/>
              <a:t>earings:</a:t>
            </a:r>
            <a:r>
              <a:rPr lang="en-US" sz="1600" dirty="0" smtClean="0"/>
              <a:t> pivots on which the rotor rests</a:t>
            </a:r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otor-generator: </a:t>
            </a:r>
            <a:r>
              <a:rPr lang="en-US" sz="1600" dirty="0" smtClean="0"/>
              <a:t>converts mechanical energy into electrical energy or vise versa</a:t>
            </a:r>
          </a:p>
          <a:p>
            <a:r>
              <a:rPr lang="en-US" dirty="0" smtClean="0"/>
              <a:t>P</a:t>
            </a:r>
            <a:r>
              <a:rPr lang="en-US" dirty="0" smtClean="0"/>
              <a:t>ower electronics: </a:t>
            </a:r>
            <a:r>
              <a:rPr lang="en-US" sz="1600" dirty="0" smtClean="0"/>
              <a:t>inverter and rectifier that convert raw electrical power into conditioned electrical power</a:t>
            </a:r>
          </a:p>
          <a:p>
            <a:r>
              <a:rPr lang="en-US" dirty="0"/>
              <a:t>C</a:t>
            </a:r>
            <a:r>
              <a:rPr lang="en-US" dirty="0" smtClean="0"/>
              <a:t>ontrols/instrumentation: </a:t>
            </a:r>
            <a:r>
              <a:rPr lang="en-US" sz="1700" dirty="0" smtClean="0"/>
              <a:t>monitors and controls the flywheel system to ensure that the system is running at the given parameters</a:t>
            </a:r>
          </a:p>
          <a:p>
            <a:r>
              <a:rPr lang="en-US" dirty="0" smtClean="0"/>
              <a:t>Housing: </a:t>
            </a:r>
            <a:r>
              <a:rPr lang="en-US" sz="1700" dirty="0" smtClean="0"/>
              <a:t>Containment around the flywheel system. Can also be used to maintain a vacuum.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5" y="2620133"/>
            <a:ext cx="4184650" cy="296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Flywheel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831094" cy="4386489"/>
              </a:xfrm>
            </p:spPr>
            <p:txBody>
              <a:bodyPr/>
              <a:lstStyle/>
              <a:p>
                <a:r>
                  <a:rPr lang="en-US" dirty="0" smtClean="0"/>
                  <a:t>Storage of kinetic energy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𝐾𝑖𝑛𝑒𝑡𝑖𝑐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Past application have used standard mechanical bearing that </a:t>
                </a:r>
                <a:r>
                  <a:rPr lang="en-US" dirty="0" smtClean="0"/>
                  <a:t>have </a:t>
                </a:r>
                <a:r>
                  <a:rPr lang="en-US" dirty="0" smtClean="0"/>
                  <a:t>high losses due to friction.</a:t>
                </a:r>
              </a:p>
              <a:p>
                <a:r>
                  <a:rPr lang="en-US" dirty="0" smtClean="0"/>
                  <a:t>Boeing will combat loss using the patented high-temperature superconducting (HTS) magnetic non contact bearing system.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831094" cy="4386489"/>
              </a:xfrm>
              <a:blipFill>
                <a:blip r:embed="rId3"/>
                <a:stretch>
                  <a:fillRect l="-207" t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381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Fast power response</a:t>
            </a:r>
          </a:p>
          <a:p>
            <a:pPr lvl="1"/>
            <a:r>
              <a:rPr lang="en-US" dirty="0" smtClean="0"/>
              <a:t>High cycle life</a:t>
            </a:r>
          </a:p>
          <a:p>
            <a:pPr lvl="1"/>
            <a:r>
              <a:rPr lang="en-US" dirty="0" smtClean="0"/>
              <a:t>Short recharge time</a:t>
            </a:r>
          </a:p>
          <a:p>
            <a:pPr lvl="1"/>
            <a:r>
              <a:rPr lang="en-US" dirty="0" smtClean="0"/>
              <a:t>High specific energy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Complex low loss bearings</a:t>
            </a:r>
          </a:p>
          <a:p>
            <a:pPr lvl="1"/>
            <a:r>
              <a:rPr lang="en-US" dirty="0" smtClean="0"/>
              <a:t>Fatigue limits</a:t>
            </a:r>
          </a:p>
          <a:p>
            <a:pPr lvl="1"/>
            <a:r>
              <a:rPr lang="en-US" dirty="0" smtClean="0"/>
              <a:t>Short discharge time</a:t>
            </a:r>
          </a:p>
          <a:p>
            <a:pPr lvl="1"/>
            <a:r>
              <a:rPr lang="en-US" dirty="0" smtClean="0"/>
              <a:t>Current material limits of </a:t>
            </a:r>
            <a:r>
              <a:rPr lang="en-US" dirty="0" smtClean="0"/>
              <a:t>800m/s </a:t>
            </a:r>
            <a:r>
              <a:rPr lang="en-US" dirty="0" smtClean="0"/>
              <a:t>tip speed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14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Boeing ARPA-E Flywheel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Use a combination of advanced fiber technology and HTS bearing to develop  a low cost and high efficiency flywheel energy storage system. </a:t>
            </a:r>
          </a:p>
          <a:p>
            <a:r>
              <a:rPr lang="en-US" sz="2000" dirty="0" smtClean="0"/>
              <a:t>Their goal is have a high enough rotor speed that will have a projected energy value of $100/kW-h</a:t>
            </a:r>
          </a:p>
          <a:p>
            <a:r>
              <a:rPr lang="en-US" sz="2000" dirty="0" smtClean="0"/>
              <a:t>Material prototypes will produce 7kWh for scaling purposes up to a </a:t>
            </a:r>
            <a:r>
              <a:rPr lang="en-US" sz="2000" dirty="0"/>
              <a:t>utility size flywheel (100kW-h) </a:t>
            </a:r>
            <a:endParaRPr lang="en-US" sz="2000" dirty="0" smtClean="0"/>
          </a:p>
          <a:p>
            <a:r>
              <a:rPr lang="en-US" sz="2000" dirty="0" smtClean="0"/>
              <a:t>Their vision is to develop an array of the 100kW-h flywheels in an array to allow for a storage capacity of 2 MW-h fro utility applications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00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5" y="1"/>
            <a:ext cx="8511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4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6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12" y="209594"/>
            <a:ext cx="8596668" cy="1320800"/>
          </a:xfrm>
        </p:spPr>
        <p:txBody>
          <a:bodyPr/>
          <a:lstStyle/>
          <a:p>
            <a:r>
              <a:rPr lang="en-US" dirty="0" smtClean="0"/>
              <a:t>Other Applications of Flywheel for space crafts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37" y="1542751"/>
            <a:ext cx="8596668" cy="388077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Reaction wheel:</a:t>
            </a:r>
            <a:r>
              <a:rPr lang="en-US" dirty="0"/>
              <a:t> used primarily by spacecraft for attitude control without using fuel for rockets or other reaction </a:t>
            </a:r>
            <a:r>
              <a:rPr lang="en-US" dirty="0" smtClean="0"/>
              <a:t>devices. This </a:t>
            </a:r>
            <a:r>
              <a:rPr lang="en-US" dirty="0"/>
              <a:t>is accomplished by equipping the spacecraft with an electric motor attached to a flywheel which, when its rotation speed is changed, causes the spacecraft to begin to counter-rotate proportionately.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Momentum wheel:</a:t>
            </a:r>
            <a:r>
              <a:rPr lang="en-US" dirty="0"/>
              <a:t> </a:t>
            </a:r>
            <a:r>
              <a:rPr lang="en-US" dirty="0" smtClean="0"/>
              <a:t>operates </a:t>
            </a:r>
            <a:r>
              <a:rPr lang="en-US" dirty="0"/>
              <a:t>it at a constant (or near-constant) rotation speed, in order to imbue a satellite with a large amount of stored angular momentum. Doing so alters the spacecraft's rotational dynamics so that disturbance torques perpendicular to one axis of the satellite 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Control moment gyro (CMG): Applying a constant torque to the on the mounted wheel causes the spacecraft to develop a constant angular velocity about a perpendicular axis. CMGs </a:t>
            </a:r>
            <a:r>
              <a:rPr lang="en-US" dirty="0"/>
              <a:t>are generally able to produce larger sustained torques than RWs </a:t>
            </a:r>
            <a:r>
              <a:rPr lang="en-US" dirty="0" smtClean="0"/>
              <a:t>and </a:t>
            </a:r>
            <a:r>
              <a:rPr lang="en-US" dirty="0"/>
              <a:t>are preferentially used in </a:t>
            </a:r>
            <a:r>
              <a:rPr lang="en-US" dirty="0" smtClean="0"/>
              <a:t>larger </a:t>
            </a:r>
            <a:r>
              <a:rPr lang="en-US" dirty="0"/>
              <a:t>spacecraft, including Skylab and the International Space Station.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20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wW5Rb0M-e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35676" y="653364"/>
            <a:ext cx="9470768" cy="532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9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382</TotalTime>
  <Words>413</Words>
  <Application>Microsoft Office PowerPoint</Application>
  <PresentationFormat>Widescreen</PresentationFormat>
  <Paragraphs>52</Paragraphs>
  <Slides>13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Trebuchet MS</vt:lpstr>
      <vt:lpstr>Wingdings 3</vt:lpstr>
      <vt:lpstr>Facet</vt:lpstr>
      <vt:lpstr>Office Theme</vt:lpstr>
      <vt:lpstr>Advanced Application of Flywheels  Cory Markham</vt:lpstr>
      <vt:lpstr>Components of a flywheel energy storage system</vt:lpstr>
      <vt:lpstr>Background of Flywheel</vt:lpstr>
      <vt:lpstr>Background Continued</vt:lpstr>
      <vt:lpstr>Boeing ARPA-E Flywheel Project</vt:lpstr>
      <vt:lpstr>PowerPoint Presentation</vt:lpstr>
      <vt:lpstr>PowerPoint Presentation</vt:lpstr>
      <vt:lpstr>Other Applications of Flywheel for space crafts</vt:lpstr>
      <vt:lpstr>PowerPoint Presentation</vt:lpstr>
      <vt:lpstr>Aviation design</vt:lpstr>
      <vt:lpstr>NASA uses Flywheels</vt:lpstr>
      <vt:lpstr>PowerPoint Presentation</vt:lpstr>
      <vt:lpstr>Bibliography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Markham, Cory Michael</dc:creator>
  <cp:lastModifiedBy>Markham, Cory Michael</cp:lastModifiedBy>
  <cp:revision>23</cp:revision>
  <dcterms:created xsi:type="dcterms:W3CDTF">2016-04-06T17:37:55Z</dcterms:created>
  <dcterms:modified xsi:type="dcterms:W3CDTF">2016-04-27T17:22:10Z</dcterms:modified>
</cp:coreProperties>
</file>